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60"/>
  </p:notesMasterIdLst>
  <p:handoutMasterIdLst>
    <p:handoutMasterId r:id="rId61"/>
  </p:handoutMasterIdLst>
  <p:sldIdLst>
    <p:sldId id="1391" r:id="rId2"/>
    <p:sldId id="1320" r:id="rId3"/>
    <p:sldId id="1393" r:id="rId4"/>
    <p:sldId id="1394" r:id="rId5"/>
    <p:sldId id="1395" r:id="rId6"/>
    <p:sldId id="1453" r:id="rId7"/>
    <p:sldId id="1396" r:id="rId8"/>
    <p:sldId id="1400" r:id="rId9"/>
    <p:sldId id="1427" r:id="rId10"/>
    <p:sldId id="1428" r:id="rId11"/>
    <p:sldId id="1429" r:id="rId12"/>
    <p:sldId id="1431" r:id="rId13"/>
    <p:sldId id="1454" r:id="rId14"/>
    <p:sldId id="1401" r:id="rId15"/>
    <p:sldId id="1432" r:id="rId16"/>
    <p:sldId id="1442" r:id="rId17"/>
    <p:sldId id="1443" r:id="rId18"/>
    <p:sldId id="1444" r:id="rId19"/>
    <p:sldId id="1445" r:id="rId20"/>
    <p:sldId id="1433" r:id="rId21"/>
    <p:sldId id="1434" r:id="rId22"/>
    <p:sldId id="1479" r:id="rId23"/>
    <p:sldId id="1435" r:id="rId24"/>
    <p:sldId id="1436" r:id="rId25"/>
    <p:sldId id="1437" r:id="rId26"/>
    <p:sldId id="1438" r:id="rId27"/>
    <p:sldId id="1439" r:id="rId28"/>
    <p:sldId id="1457" r:id="rId29"/>
    <p:sldId id="1440" r:id="rId30"/>
    <p:sldId id="1462" r:id="rId31"/>
    <p:sldId id="1463" r:id="rId32"/>
    <p:sldId id="1477" r:id="rId33"/>
    <p:sldId id="1478" r:id="rId34"/>
    <p:sldId id="1441" r:id="rId35"/>
    <p:sldId id="1458" r:id="rId36"/>
    <p:sldId id="1446" r:id="rId37"/>
    <p:sldId id="1460" r:id="rId38"/>
    <p:sldId id="1447" r:id="rId39"/>
    <p:sldId id="1448" r:id="rId40"/>
    <p:sldId id="1449" r:id="rId41"/>
    <p:sldId id="1450" r:id="rId42"/>
    <p:sldId id="1461" r:id="rId43"/>
    <p:sldId id="1451" r:id="rId44"/>
    <p:sldId id="1470" r:id="rId45"/>
    <p:sldId id="1469" r:id="rId46"/>
    <p:sldId id="1471" r:id="rId47"/>
    <p:sldId id="1472" r:id="rId48"/>
    <p:sldId id="1473" r:id="rId49"/>
    <p:sldId id="1474" r:id="rId50"/>
    <p:sldId id="1459" r:id="rId51"/>
    <p:sldId id="1475" r:id="rId52"/>
    <p:sldId id="1476" r:id="rId53"/>
    <p:sldId id="1452" r:id="rId54"/>
    <p:sldId id="1456" r:id="rId55"/>
    <p:sldId id="1425" r:id="rId56"/>
    <p:sldId id="1455" r:id="rId57"/>
    <p:sldId id="1424" r:id="rId58"/>
    <p:sldId id="1422" r:id="rId59"/>
  </p:sldIdLst>
  <p:sldSz cx="9144000" cy="5143500" type="screen16x9"/>
  <p:notesSz cx="7315200" cy="9601200"/>
  <p:defaultTextStyle>
    <a:defPPr>
      <a:defRPr lang="en-US"/>
    </a:defPPr>
    <a:lvl1pPr algn="l" rtl="0" fontAlgn="base">
      <a:spcBef>
        <a:spcPct val="0"/>
      </a:spcBef>
      <a:spcAft>
        <a:spcPct val="0"/>
      </a:spcAft>
      <a:defRPr sz="2000" b="1" kern="1200">
        <a:solidFill>
          <a:schemeClr val="tx1"/>
        </a:solidFill>
        <a:latin typeface="Times New Roman" pitchFamily="18" charset="0"/>
        <a:ea typeface="+mn-ea"/>
        <a:cs typeface="Arial" charset="0"/>
      </a:defRPr>
    </a:lvl1pPr>
    <a:lvl2pPr marL="388273" indent="1353" algn="l" rtl="0" fontAlgn="base">
      <a:spcBef>
        <a:spcPct val="0"/>
      </a:spcBef>
      <a:spcAft>
        <a:spcPct val="0"/>
      </a:spcAft>
      <a:defRPr sz="2000" b="1" kern="1200">
        <a:solidFill>
          <a:schemeClr val="tx1"/>
        </a:solidFill>
        <a:latin typeface="Times New Roman" pitchFamily="18" charset="0"/>
        <a:ea typeface="+mn-ea"/>
        <a:cs typeface="Arial" charset="0"/>
      </a:defRPr>
    </a:lvl2pPr>
    <a:lvl3pPr marL="777899" indent="1353" algn="l" rtl="0" fontAlgn="base">
      <a:spcBef>
        <a:spcPct val="0"/>
      </a:spcBef>
      <a:spcAft>
        <a:spcPct val="0"/>
      </a:spcAft>
      <a:defRPr sz="2000" b="1" kern="1200">
        <a:solidFill>
          <a:schemeClr val="tx1"/>
        </a:solidFill>
        <a:latin typeface="Times New Roman" pitchFamily="18" charset="0"/>
        <a:ea typeface="+mn-ea"/>
        <a:cs typeface="Arial" charset="0"/>
      </a:defRPr>
    </a:lvl3pPr>
    <a:lvl4pPr marL="1167525" indent="1353" algn="l" rtl="0" fontAlgn="base">
      <a:spcBef>
        <a:spcPct val="0"/>
      </a:spcBef>
      <a:spcAft>
        <a:spcPct val="0"/>
      </a:spcAft>
      <a:defRPr sz="2000" b="1" kern="1200">
        <a:solidFill>
          <a:schemeClr val="tx1"/>
        </a:solidFill>
        <a:latin typeface="Times New Roman" pitchFamily="18" charset="0"/>
        <a:ea typeface="+mn-ea"/>
        <a:cs typeface="Arial" charset="0"/>
      </a:defRPr>
    </a:lvl4pPr>
    <a:lvl5pPr marL="1557151" indent="1353" algn="l" rtl="0" fontAlgn="base">
      <a:spcBef>
        <a:spcPct val="0"/>
      </a:spcBef>
      <a:spcAft>
        <a:spcPct val="0"/>
      </a:spcAft>
      <a:defRPr sz="2000" b="1" kern="1200">
        <a:solidFill>
          <a:schemeClr val="tx1"/>
        </a:solidFill>
        <a:latin typeface="Times New Roman" pitchFamily="18" charset="0"/>
        <a:ea typeface="+mn-ea"/>
        <a:cs typeface="Arial" charset="0"/>
      </a:defRPr>
    </a:lvl5pPr>
    <a:lvl6pPr marL="1948129" algn="l" defTabSz="779252" rtl="0" eaLnBrk="1" latinLnBrk="0" hangingPunct="1">
      <a:defRPr sz="2000" b="1" kern="1200">
        <a:solidFill>
          <a:schemeClr val="tx1"/>
        </a:solidFill>
        <a:latin typeface="Times New Roman" pitchFamily="18" charset="0"/>
        <a:ea typeface="+mn-ea"/>
        <a:cs typeface="Arial" charset="0"/>
      </a:defRPr>
    </a:lvl6pPr>
    <a:lvl7pPr marL="2337755" algn="l" defTabSz="779252" rtl="0" eaLnBrk="1" latinLnBrk="0" hangingPunct="1">
      <a:defRPr sz="2000" b="1" kern="1200">
        <a:solidFill>
          <a:schemeClr val="tx1"/>
        </a:solidFill>
        <a:latin typeface="Times New Roman" pitchFamily="18" charset="0"/>
        <a:ea typeface="+mn-ea"/>
        <a:cs typeface="Arial" charset="0"/>
      </a:defRPr>
    </a:lvl7pPr>
    <a:lvl8pPr marL="2727381" algn="l" defTabSz="779252" rtl="0" eaLnBrk="1" latinLnBrk="0" hangingPunct="1">
      <a:defRPr sz="2000" b="1" kern="1200">
        <a:solidFill>
          <a:schemeClr val="tx1"/>
        </a:solidFill>
        <a:latin typeface="Times New Roman" pitchFamily="18" charset="0"/>
        <a:ea typeface="+mn-ea"/>
        <a:cs typeface="Arial" charset="0"/>
      </a:defRPr>
    </a:lvl8pPr>
    <a:lvl9pPr marL="3117007" algn="l" defTabSz="779252" rtl="0" eaLnBrk="1" latinLnBrk="0" hangingPunct="1">
      <a:defRPr sz="2000" b="1"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CF3"/>
    <a:srgbClr val="0000CC"/>
    <a:srgbClr val="FFFF66"/>
    <a:srgbClr val="FFFFCC"/>
    <a:srgbClr val="000099"/>
    <a:srgbClr val="DCDBDF"/>
    <a:srgbClr val="006600"/>
    <a:srgbClr val="666633"/>
    <a:srgbClr val="33660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p:cViewPr varScale="1">
        <p:scale>
          <a:sx n="116" d="100"/>
          <a:sy n="116" d="100"/>
        </p:scale>
        <p:origin x="684" y="1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674" y="255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dirty="0"/>
          </a:p>
        </p:txBody>
      </p:sp>
      <p:sp>
        <p:nvSpPr>
          <p:cNvPr id="26627"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latin typeface="Arial" pitchFamily="34" charset="0"/>
                <a:cs typeface="Arial" pitchFamily="34" charset="0"/>
              </a:defRPr>
            </a:lvl1pPr>
          </a:lstStyle>
          <a:p>
            <a:pPr>
              <a:defRPr/>
            </a:pPr>
            <a:r>
              <a:rPr lang="en-US" dirty="0"/>
              <a:t>Enterprise Computing with Java (MCA-305)</a:t>
            </a:r>
          </a:p>
        </p:txBody>
      </p:sp>
      <p:sp>
        <p:nvSpPr>
          <p:cNvPr id="26628" name="Rectangle 4"/>
          <p:cNvSpPr>
            <a:spLocks noGrp="1" noChangeArrowheads="1"/>
          </p:cNvSpPr>
          <p:nvPr>
            <p:ph type="ftr" sz="quarter" idx="2"/>
          </p:nvPr>
        </p:nvSpPr>
        <p:spPr bwMode="auto">
          <a:xfrm>
            <a:off x="0" y="8832850"/>
            <a:ext cx="6265863"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b="0">
                <a:latin typeface="Arial" pitchFamily="34" charset="0"/>
                <a:cs typeface="Arial" pitchFamily="34" charset="0"/>
              </a:defRPr>
            </a:lvl1pPr>
          </a:lstStyle>
          <a:p>
            <a:pPr>
              <a:defRPr/>
            </a:pPr>
            <a:r>
              <a:rPr lang="en-US" dirty="0"/>
              <a:t>© Bharati Vidyapeeth’s Institute of Computer Applications and Management, New Delhi-63, by Dr. Sunil Pratap Singh</a:t>
            </a:r>
          </a:p>
        </p:txBody>
      </p:sp>
      <p:sp>
        <p:nvSpPr>
          <p:cNvPr id="5" name="Slide Number Placeholder 4"/>
          <p:cNvSpPr>
            <a:spLocks noGrp="1"/>
          </p:cNvSpPr>
          <p:nvPr>
            <p:ph type="sldNum" sz="quarter" idx="3"/>
          </p:nvPr>
        </p:nvSpPr>
        <p:spPr>
          <a:xfrm>
            <a:off x="3971925" y="8861425"/>
            <a:ext cx="2836863" cy="481013"/>
          </a:xfrm>
          <a:prstGeom prst="rect">
            <a:avLst/>
          </a:prstGeom>
        </p:spPr>
        <p:txBody>
          <a:bodyPr vert="horz" wrap="square" lIns="91440" tIns="45720" rIns="91440" bIns="45720" numCol="1" anchor="b" anchorCtr="0" compatLnSpc="1">
            <a:prstTxWarp prst="textNoShape">
              <a:avLst/>
            </a:prstTxWarp>
          </a:bodyPr>
          <a:lstStyle>
            <a:lvl1pPr algn="r">
              <a:defRPr sz="900" b="0">
                <a:latin typeface="Arial" pitchFamily="34" charset="0"/>
                <a:cs typeface="Arial" pitchFamily="34" charset="0"/>
              </a:defRPr>
            </a:lvl1pPr>
          </a:lstStyle>
          <a:p>
            <a:pPr>
              <a:defRPr/>
            </a:pPr>
            <a:r>
              <a:rPr lang="en-US" dirty="0"/>
              <a:t>U1.</a:t>
            </a:r>
            <a:fld id="{9B33F9C5-F45A-497A-BB3A-D08F23AAE931}" type="slidenum">
              <a:rPr lang="en-US"/>
              <a:pPr>
                <a:defRPr/>
              </a:pPr>
              <a:t>‹#›</a:t>
            </a:fld>
            <a:r>
              <a:rPr lang="en-US" dirty="0"/>
              <a:t> </a:t>
            </a:r>
          </a:p>
        </p:txBody>
      </p:sp>
    </p:spTree>
    <p:extLst>
      <p:ext uri="{BB962C8B-B14F-4D97-AF65-F5344CB8AC3E}">
        <p14:creationId xmlns:p14="http://schemas.microsoft.com/office/powerpoint/2010/main" val="83585790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cs typeface="Arial" pitchFamily="34" charset="0"/>
              </a:defRPr>
            </a:lvl1pPr>
          </a:lstStyle>
          <a:p>
            <a:pPr>
              <a:defRPr/>
            </a:pPr>
            <a:r>
              <a:rPr lang="en-US" dirty="0"/>
              <a:t>Enterprise Computing with Java (MCA-305)</a:t>
            </a:r>
          </a:p>
        </p:txBody>
      </p:sp>
      <p:sp>
        <p:nvSpPr>
          <p:cNvPr id="41988" name="Rectangle 4"/>
          <p:cNvSpPr>
            <a:spLocks noGrp="1" noRot="1" noChangeAspect="1" noChangeArrowheads="1" noTextEdit="1"/>
          </p:cNvSpPr>
          <p:nvPr>
            <p:ph type="sldImg" idx="2"/>
          </p:nvPr>
        </p:nvSpPr>
        <p:spPr bwMode="auto">
          <a:xfrm>
            <a:off x="46355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cs typeface="Arial" pitchFamily="34" charset="0"/>
              </a:defRPr>
            </a:lvl1pPr>
          </a:lstStyle>
          <a:p>
            <a:pPr>
              <a:defRPr/>
            </a:pPr>
            <a:r>
              <a:rPr lang="en-US" dirty="0"/>
              <a:t>© Bharati Vidyapeeth’s Institute of Computer Applications and Management, New Delhi-63, by Dr. Sunil Pratap Singh</a:t>
            </a:r>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cs typeface="+mn-cs"/>
              </a:defRPr>
            </a:lvl1pPr>
          </a:lstStyle>
          <a:p>
            <a:pPr>
              <a:defRPr/>
            </a:pPr>
            <a:fld id="{BD800C83-4C79-4150-9A26-6D9FADE0EDCF}" type="slidenum">
              <a:rPr lang="en-US"/>
              <a:pPr>
                <a:defRPr/>
              </a:pPr>
              <a:t>‹#›</a:t>
            </a:fld>
            <a:endParaRPr lang="en-US" dirty="0"/>
          </a:p>
        </p:txBody>
      </p:sp>
    </p:spTree>
    <p:extLst>
      <p:ext uri="{BB962C8B-B14F-4D97-AF65-F5344CB8AC3E}">
        <p14:creationId xmlns:p14="http://schemas.microsoft.com/office/powerpoint/2010/main" val="111884241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1pPr>
    <a:lvl2pPr marL="388273"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2pPr>
    <a:lvl3pPr marL="777899"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3pPr>
    <a:lvl4pPr marL="1167525"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4pPr>
    <a:lvl5pPr marL="1557151"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5pPr>
    <a:lvl6pPr marL="1947686" algn="l" defTabSz="779074" rtl="0" eaLnBrk="1" latinLnBrk="0" hangingPunct="1">
      <a:defRPr sz="1000" kern="1200">
        <a:solidFill>
          <a:schemeClr val="tx1"/>
        </a:solidFill>
        <a:latin typeface="+mn-lt"/>
        <a:ea typeface="+mn-ea"/>
        <a:cs typeface="+mn-cs"/>
      </a:defRPr>
    </a:lvl6pPr>
    <a:lvl7pPr marL="2337223" algn="l" defTabSz="779074" rtl="0" eaLnBrk="1" latinLnBrk="0" hangingPunct="1">
      <a:defRPr sz="1000" kern="1200">
        <a:solidFill>
          <a:schemeClr val="tx1"/>
        </a:solidFill>
        <a:latin typeface="+mn-lt"/>
        <a:ea typeface="+mn-ea"/>
        <a:cs typeface="+mn-cs"/>
      </a:defRPr>
    </a:lvl7pPr>
    <a:lvl8pPr marL="2726760" algn="l" defTabSz="779074" rtl="0" eaLnBrk="1" latinLnBrk="0" hangingPunct="1">
      <a:defRPr sz="1000" kern="1200">
        <a:solidFill>
          <a:schemeClr val="tx1"/>
        </a:solidFill>
        <a:latin typeface="+mn-lt"/>
        <a:ea typeface="+mn-ea"/>
        <a:cs typeface="+mn-cs"/>
      </a:defRPr>
    </a:lvl8pPr>
    <a:lvl9pPr marL="3116298" algn="l" defTabSz="779074"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cs typeface="Arial" charset="0"/>
            </a:endParaRPr>
          </a:p>
        </p:txBody>
      </p:sp>
      <p:sp>
        <p:nvSpPr>
          <p:cNvPr id="4" name="Slide Number Placeholder 3"/>
          <p:cNvSpPr txBox="1">
            <a:spLocks noGrp="1"/>
          </p:cNvSpPr>
          <p:nvPr/>
        </p:nvSpPr>
        <p:spPr bwMode="auto">
          <a:xfrm>
            <a:off x="4143375" y="9118600"/>
            <a:ext cx="3170238" cy="481013"/>
          </a:xfrm>
          <a:prstGeom prst="rect">
            <a:avLst/>
          </a:prstGeom>
          <a:noFill/>
          <a:ln>
            <a:miter lim="800000"/>
            <a:headEnd/>
            <a:tailEnd/>
          </a:ln>
        </p:spPr>
        <p:txBody>
          <a:bodyPr anchor="b"/>
          <a:lstStyle/>
          <a:p>
            <a:pPr algn="r" eaLnBrk="0" hangingPunct="0">
              <a:defRPr/>
            </a:pPr>
            <a:fld id="{618A4293-AE71-495D-828F-3934B323B756}" type="slidenum">
              <a:rPr lang="en-US" sz="1200" b="0">
                <a:cs typeface="+mn-cs"/>
              </a:rPr>
              <a:pPr algn="r" eaLnBrk="0" hangingPunct="0">
                <a:defRPr/>
              </a:pPr>
              <a:t>1</a:t>
            </a:fld>
            <a:endParaRPr lang="en-US" sz="1200" b="0" dirty="0">
              <a:cs typeface="+mn-cs"/>
            </a:endParaRPr>
          </a:p>
        </p:txBody>
      </p:sp>
      <p:sp>
        <p:nvSpPr>
          <p:cNvPr id="17101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dirty="0"/>
              <a:t>© Bharati Vidyapeeth’s Institute of Computer Applications and Management, New Delhi-63, by Dr. Sunil Pratap Singh</a:t>
            </a:r>
          </a:p>
        </p:txBody>
      </p:sp>
      <p:sp>
        <p:nvSpPr>
          <p:cNvPr id="171014"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endParaRPr lang="en-US" sz="1200" b="0" dirty="0"/>
          </a:p>
        </p:txBody>
      </p:sp>
      <p:sp>
        <p:nvSpPr>
          <p:cNvPr id="171015" name="Date Placeholder 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dirty="0"/>
              <a:t>Enterprise Computing with Java (MCA-305)</a:t>
            </a:r>
          </a:p>
        </p:txBody>
      </p:sp>
      <p:sp>
        <p:nvSpPr>
          <p:cNvPr id="2" name="Slide Number Placeholder 1"/>
          <p:cNvSpPr>
            <a:spLocks noGrp="1"/>
          </p:cNvSpPr>
          <p:nvPr>
            <p:ph type="sldNum" sz="quarter" idx="5"/>
          </p:nvPr>
        </p:nvSpPr>
        <p:spPr/>
        <p:txBody>
          <a:bodyPr/>
          <a:lstStyle/>
          <a:p>
            <a:pPr>
              <a:defRPr/>
            </a:pPr>
            <a:fld id="{4ACB34B0-5B92-44DD-B1C3-4F0D69E8AB46}"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dirty="0"/>
          </a:p>
        </p:txBody>
      </p:sp>
      <p:sp>
        <p:nvSpPr>
          <p:cNvPr id="5" name="Date Placeholder 4"/>
          <p:cNvSpPr>
            <a:spLocks noGrp="1"/>
          </p:cNvSpPr>
          <p:nvPr>
            <p:ph type="dt" idx="1"/>
          </p:nvPr>
        </p:nvSpPr>
        <p:spPr/>
        <p:txBody>
          <a:bodyPr/>
          <a:lstStyle/>
          <a:p>
            <a:pPr>
              <a:defRPr/>
            </a:pPr>
            <a:r>
              <a:rPr lang="en-US" dirty="0"/>
              <a:t>Enterprise Computing with Java (MCA-305)</a:t>
            </a:r>
          </a:p>
        </p:txBody>
      </p:sp>
      <p:sp>
        <p:nvSpPr>
          <p:cNvPr id="6" name="Footer Placeholder 5"/>
          <p:cNvSpPr>
            <a:spLocks noGrp="1"/>
          </p:cNvSpPr>
          <p:nvPr>
            <p:ph type="ftr" sz="quarter" idx="4"/>
          </p:nvPr>
        </p:nvSpPr>
        <p:spPr/>
        <p:txBody>
          <a:bodyPr/>
          <a:lstStyle/>
          <a:p>
            <a:pPr>
              <a:defRPr/>
            </a:pPr>
            <a:r>
              <a:rPr lang="en-US" dirty="0"/>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pPr>
                <a:defRPr/>
              </a:pPr>
              <a:t>5</a:t>
            </a:fld>
            <a:endParaRPr lang="en-US" dirty="0"/>
          </a:p>
        </p:txBody>
      </p:sp>
    </p:spTree>
    <p:extLst>
      <p:ext uri="{BB962C8B-B14F-4D97-AF65-F5344CB8AC3E}">
        <p14:creationId xmlns:p14="http://schemas.microsoft.com/office/powerpoint/2010/main" val="276990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dirty="0"/>
          </a:p>
        </p:txBody>
      </p:sp>
      <p:sp>
        <p:nvSpPr>
          <p:cNvPr id="5" name="Date Placeholder 4"/>
          <p:cNvSpPr>
            <a:spLocks noGrp="1"/>
          </p:cNvSpPr>
          <p:nvPr>
            <p:ph type="dt" idx="1"/>
          </p:nvPr>
        </p:nvSpPr>
        <p:spPr/>
        <p:txBody>
          <a:bodyPr/>
          <a:lstStyle/>
          <a:p>
            <a:pPr>
              <a:defRPr/>
            </a:pPr>
            <a:r>
              <a:rPr lang="en-US" dirty="0"/>
              <a:t>Enterprise Computing with Java (MCA-305)</a:t>
            </a:r>
          </a:p>
        </p:txBody>
      </p:sp>
      <p:sp>
        <p:nvSpPr>
          <p:cNvPr id="6" name="Footer Placeholder 5"/>
          <p:cNvSpPr>
            <a:spLocks noGrp="1"/>
          </p:cNvSpPr>
          <p:nvPr>
            <p:ph type="ftr" sz="quarter" idx="4"/>
          </p:nvPr>
        </p:nvSpPr>
        <p:spPr/>
        <p:txBody>
          <a:bodyPr/>
          <a:lstStyle/>
          <a:p>
            <a:pPr>
              <a:defRPr/>
            </a:pPr>
            <a:r>
              <a:rPr lang="en-US" dirty="0"/>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pPr>
                <a:defRPr/>
              </a:pPr>
              <a:t>6</a:t>
            </a:fld>
            <a:endParaRPr lang="en-US" dirty="0"/>
          </a:p>
        </p:txBody>
      </p:sp>
    </p:spTree>
    <p:extLst>
      <p:ext uri="{BB962C8B-B14F-4D97-AF65-F5344CB8AC3E}">
        <p14:creationId xmlns:p14="http://schemas.microsoft.com/office/powerpoint/2010/main" val="4115214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574009" y="42863"/>
            <a:ext cx="1995982" cy="8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5" name="Text Box 25"/>
          <p:cNvSpPr txBox="1">
            <a:spLocks noChangeArrowheads="1"/>
          </p:cNvSpPr>
          <p:nvPr userDrawn="1"/>
        </p:nvSpPr>
        <p:spPr bwMode="auto">
          <a:xfrm>
            <a:off x="1" y="4899422"/>
            <a:ext cx="914400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ctr" eaLnBrk="1" hangingPunct="1">
              <a:spcBef>
                <a:spcPct val="50000"/>
              </a:spcBef>
              <a:defRPr/>
            </a:pPr>
            <a:r>
              <a:rPr lang="en-US" sz="900" dirty="0">
                <a:solidFill>
                  <a:schemeClr val="bg1"/>
                </a:solidFill>
                <a:latin typeface="Arial" charset="0"/>
              </a:rPr>
              <a:t>Bharati Vidyapeeth’s Institute of Computer Applications and Management</a:t>
            </a:r>
            <a:r>
              <a:rPr lang="en-US" sz="900" baseline="0" dirty="0">
                <a:solidFill>
                  <a:schemeClr val="bg1"/>
                </a:solidFill>
                <a:latin typeface="Arial" charset="0"/>
              </a:rPr>
              <a:t> (GGS IP University)</a:t>
            </a:r>
            <a:r>
              <a:rPr lang="en-US" sz="900" dirty="0">
                <a:solidFill>
                  <a:schemeClr val="bg1"/>
                </a:solidFill>
                <a:latin typeface="Arial" charset="0"/>
              </a:rPr>
              <a:t> New Delhi,</a:t>
            </a:r>
            <a:r>
              <a:rPr lang="en-US" sz="900" baseline="0" dirty="0">
                <a:solidFill>
                  <a:schemeClr val="bg1"/>
                </a:solidFill>
                <a:latin typeface="Arial" charset="0"/>
              </a:rPr>
              <a:t> India</a:t>
            </a:r>
            <a:endParaRPr lang="en-US" sz="900" dirty="0">
              <a:solidFill>
                <a:schemeClr val="bg1"/>
              </a:solidFill>
              <a:latin typeface="Arial" charset="0"/>
            </a:endParaRPr>
          </a:p>
        </p:txBody>
      </p:sp>
      <p:grpSp>
        <p:nvGrpSpPr>
          <p:cNvPr id="6" name="Group 36"/>
          <p:cNvGrpSpPr>
            <a:grpSpLocks/>
          </p:cNvGrpSpPr>
          <p:nvPr userDrawn="1"/>
        </p:nvGrpSpPr>
        <p:grpSpPr bwMode="auto">
          <a:xfrm>
            <a:off x="0" y="956073"/>
            <a:ext cx="9144000" cy="153590"/>
            <a:chOff x="0" y="803"/>
            <a:chExt cx="5760" cy="129"/>
          </a:xfrm>
        </p:grpSpPr>
        <p:sp>
          <p:nvSpPr>
            <p:cNvPr id="7"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headEnd/>
              <a:tailEnd/>
            </a:ln>
          </p:spPr>
          <p:txBody>
            <a:bodyPr wrap="none" anchor="ctr"/>
            <a:lstStyle/>
            <a:p>
              <a:endParaRPr lang="en-US" dirty="0"/>
            </a:p>
          </p:txBody>
        </p:sp>
        <p:sp>
          <p:nvSpPr>
            <p:cNvPr id="8"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headEnd/>
              <a:tailEnd/>
            </a:ln>
          </p:spPr>
          <p:txBody>
            <a:bodyPr wrap="none" anchor="ctr"/>
            <a:lstStyle/>
            <a:p>
              <a:endParaRPr lang="en-US" dirty="0"/>
            </a:p>
          </p:txBody>
        </p:sp>
      </p:grpSp>
      <p:sp>
        <p:nvSpPr>
          <p:cNvPr id="147459" name="Rectangle 3"/>
          <p:cNvSpPr>
            <a:spLocks noGrp="1" noChangeArrowheads="1"/>
          </p:cNvSpPr>
          <p:nvPr>
            <p:ph type="subTitle" idx="1"/>
          </p:nvPr>
        </p:nvSpPr>
        <p:spPr>
          <a:xfrm>
            <a:off x="1389185" y="2007396"/>
            <a:ext cx="6400800" cy="2037160"/>
          </a:xfrm>
        </p:spPr>
        <p:txBody>
          <a:bodyPr/>
          <a:lstStyle>
            <a:lvl1pPr marL="0" indent="0" algn="ctr">
              <a:defRPr>
                <a:latin typeface="+mn-lt"/>
              </a:defRPr>
            </a:lvl1pPr>
          </a:lstStyle>
          <a:p>
            <a:r>
              <a:rPr lang="en-US" dirty="0"/>
              <a:t>Click to edit Master subtitle style</a:t>
            </a:r>
          </a:p>
        </p:txBody>
      </p:sp>
    </p:spTree>
    <p:extLst>
      <p:ext uri="{BB962C8B-B14F-4D97-AF65-F5344CB8AC3E}">
        <p14:creationId xmlns:p14="http://schemas.microsoft.com/office/powerpoint/2010/main" val="120849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46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938" y="205982"/>
            <a:ext cx="2176097" cy="4473178"/>
          </a:xfrm>
          <a:prstGeom prst="rect">
            <a:avLst/>
          </a:prstGeom>
        </p:spPr>
        <p:txBody>
          <a:bodyPr vert="eaVert" lIns="77907" tIns="38953" rIns="77907" bIns="38953"/>
          <a:lstStyle/>
          <a:p>
            <a:r>
              <a:rPr lang="en-US"/>
              <a:t>Click to edit Master title style</a:t>
            </a:r>
          </a:p>
        </p:txBody>
      </p:sp>
      <p:sp>
        <p:nvSpPr>
          <p:cNvPr id="3" name="Vertical Text Placeholder 2"/>
          <p:cNvSpPr>
            <a:spLocks noGrp="1"/>
          </p:cNvSpPr>
          <p:nvPr>
            <p:ph type="body" orient="vert" idx="1"/>
          </p:nvPr>
        </p:nvSpPr>
        <p:spPr>
          <a:xfrm>
            <a:off x="243254" y="205982"/>
            <a:ext cx="6392008" cy="44731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1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67250" y="760814"/>
            <a:ext cx="4284785" cy="3918347"/>
          </a:xfrm>
        </p:spPr>
        <p:txBody>
          <a:bodyPr/>
          <a:lstStyle/>
          <a:p>
            <a:pPr lvl="0"/>
            <a:endParaRPr lang="en-US" noProof="0" dirty="0"/>
          </a:p>
        </p:txBody>
      </p:sp>
    </p:spTree>
    <p:extLst>
      <p:ext uri="{BB962C8B-B14F-4D97-AF65-F5344CB8AC3E}">
        <p14:creationId xmlns:p14="http://schemas.microsoft.com/office/powerpoint/2010/main" val="26452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279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7250" y="760812"/>
            <a:ext cx="4284785" cy="190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7250" y="2776542"/>
            <a:ext cx="4284785" cy="1902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19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5" name="Text Box 25"/>
          <p:cNvSpPr txBox="1">
            <a:spLocks noChangeArrowheads="1"/>
          </p:cNvSpPr>
          <p:nvPr userDrawn="1"/>
        </p:nvSpPr>
        <p:spPr bwMode="auto">
          <a:xfrm>
            <a:off x="79131" y="4899423"/>
            <a:ext cx="7904285"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1000" dirty="0">
                <a:solidFill>
                  <a:schemeClr val="bg1"/>
                </a:solidFill>
                <a:latin typeface="Arial" charset="0"/>
              </a:rPr>
              <a:t>© </a:t>
            </a:r>
            <a:r>
              <a:rPr lang="en-US" sz="900" dirty="0">
                <a:solidFill>
                  <a:schemeClr val="bg1"/>
                </a:solidFill>
                <a:latin typeface="Arial" charset="0"/>
              </a:rPr>
              <a:t>Bharati Vidyapeeth’s Institute of Computer Applications and Management, New Delhi-63</a:t>
            </a:r>
          </a:p>
        </p:txBody>
      </p:sp>
      <p:sp>
        <p:nvSpPr>
          <p:cNvPr id="6" name="Text Box 8"/>
          <p:cNvSpPr txBox="1">
            <a:spLocks noChangeArrowheads="1"/>
          </p:cNvSpPr>
          <p:nvPr userDrawn="1"/>
        </p:nvSpPr>
        <p:spPr bwMode="auto">
          <a:xfrm>
            <a:off x="7536474" y="4894660"/>
            <a:ext cx="14580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fld id="{FA6B1CB2-903B-4B35-95DC-58CD022C002B}"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2" name="Title 1"/>
          <p:cNvSpPr>
            <a:spLocks noGrp="1"/>
          </p:cNvSpPr>
          <p:nvPr>
            <p:ph type="title"/>
          </p:nvPr>
        </p:nvSpPr>
        <p:spPr>
          <a:xfrm>
            <a:off x="1500554" y="17159"/>
            <a:ext cx="7643446" cy="498872"/>
          </a:xfrm>
          <a:prstGeom prst="rect">
            <a:avLst/>
          </a:prstGeom>
        </p:spPr>
        <p:txBody>
          <a:bodyPr lIns="77907" tIns="38953" rIns="77907" bIns="38953"/>
          <a:lstStyle>
            <a:lvl1pPr>
              <a:defRPr sz="3100">
                <a:solidFill>
                  <a:srgbClr val="FFFF00"/>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Calibri" pitchFamily="34" charset="0"/>
                <a:cs typeface="Calibri" pitchFamily="34" charset="0"/>
              </a:defRPr>
            </a:lvl1pPr>
            <a:lvl2pPr>
              <a:defRPr>
                <a:latin typeface="Calibri" pitchFamily="34" charset="0"/>
                <a:cs typeface="Calibri" pitchFamily="34" charset="0"/>
              </a:defRPr>
            </a:lvl2pPr>
            <a:lvl3pPr>
              <a:defRPr sz="1700">
                <a:latin typeface="Calibri" pitchFamily="34" charset="0"/>
                <a:cs typeface="Calibri" pitchFamily="34" charset="0"/>
              </a:defRPr>
            </a:lvl3pPr>
            <a:lvl4pPr>
              <a:defRPr sz="1700">
                <a:latin typeface="Calibri" pitchFamily="34" charset="0"/>
                <a:cs typeface="Calibri" pitchFamily="34" charset="0"/>
              </a:defRPr>
            </a:lvl4pPr>
            <a:lvl5pPr>
              <a:defRPr sz="2000">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4172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9"/>
            <a:ext cx="7772400" cy="1021556"/>
          </a:xfrm>
          <a:prstGeom prst="rect">
            <a:avLst/>
          </a:prstGeom>
        </p:spPr>
        <p:txBody>
          <a:bodyPr lIns="77907" tIns="38953" rIns="77907" bIns="38953"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700"/>
            </a:lvl1pPr>
            <a:lvl2pPr marL="389538" indent="0">
              <a:buNone/>
              <a:defRPr sz="1500"/>
            </a:lvl2pPr>
            <a:lvl3pPr marL="779074" indent="0">
              <a:buNone/>
              <a:defRPr sz="1400"/>
            </a:lvl3pPr>
            <a:lvl4pPr marL="1168612" indent="0">
              <a:buNone/>
              <a:defRPr sz="1200"/>
            </a:lvl4pPr>
            <a:lvl5pPr marL="1558149" indent="0">
              <a:buNone/>
              <a:defRPr sz="1200"/>
            </a:lvl5pPr>
            <a:lvl6pPr marL="1947686" indent="0">
              <a:buNone/>
              <a:defRPr sz="1200"/>
            </a:lvl6pPr>
            <a:lvl7pPr marL="2337223" indent="0">
              <a:buNone/>
              <a:defRPr sz="1200"/>
            </a:lvl7pPr>
            <a:lvl8pPr marL="2726760" indent="0">
              <a:buNone/>
              <a:defRPr sz="1200"/>
            </a:lvl8pPr>
            <a:lvl9pPr marL="3116298" indent="0">
              <a:buNone/>
              <a:defRPr sz="1200"/>
            </a:lvl9pPr>
          </a:lstStyle>
          <a:p>
            <a:pPr lvl="0"/>
            <a:r>
              <a:rPr lang="en-US"/>
              <a:t>Click to edit Master text styles</a:t>
            </a:r>
          </a:p>
        </p:txBody>
      </p:sp>
    </p:spTree>
    <p:extLst>
      <p:ext uri="{BB962C8B-B14F-4D97-AF65-F5344CB8AC3E}">
        <p14:creationId xmlns:p14="http://schemas.microsoft.com/office/powerpoint/2010/main" val="2399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dirty="0"/>
              <a:t>Click to edit Master title style</a:t>
            </a:r>
          </a:p>
        </p:txBody>
      </p:sp>
      <p:sp>
        <p:nvSpPr>
          <p:cNvPr id="3" name="Content Placeholder 2"/>
          <p:cNvSpPr>
            <a:spLocks noGrp="1"/>
          </p:cNvSpPr>
          <p:nvPr>
            <p:ph sz="half" idx="1"/>
          </p:nvPr>
        </p:nvSpPr>
        <p:spPr>
          <a:xfrm>
            <a:off x="243254" y="760814"/>
            <a:ext cx="4283320"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97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lvl1pPr>
              <a:defRPr/>
            </a:lvl1pPr>
          </a:lstStyle>
          <a:p>
            <a:r>
              <a:rPr lang="en-US"/>
              <a:t>Click to edit Master title style</a:t>
            </a:r>
          </a:p>
        </p:txBody>
      </p:sp>
      <p:sp>
        <p:nvSpPr>
          <p:cNvPr id="3" name="Text Placeholder 2"/>
          <p:cNvSpPr>
            <a:spLocks noGrp="1"/>
          </p:cNvSpPr>
          <p:nvPr>
            <p:ph type="body" idx="1"/>
          </p:nvPr>
        </p:nvSpPr>
        <p:spPr>
          <a:xfrm>
            <a:off x="457200" y="1151338"/>
            <a:ext cx="4040066"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3" y="1151338"/>
            <a:ext cx="4041531"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3" y="1631156"/>
            <a:ext cx="4041531"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18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Tree>
    <p:extLst>
      <p:ext uri="{BB962C8B-B14F-4D97-AF65-F5344CB8AC3E}">
        <p14:creationId xmlns:p14="http://schemas.microsoft.com/office/powerpoint/2010/main" val="317126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59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90"/>
            <a:ext cx="3008435" cy="871538"/>
          </a:xfrm>
          <a:prstGeom prst="rect">
            <a:avLst/>
          </a:prstGeom>
        </p:spPr>
        <p:txBody>
          <a:bodyPr lIns="77907" tIns="38953" rIns="77907" bIns="38953"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92"/>
            <a:ext cx="5111262"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435" cy="351829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41419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3"/>
            <a:ext cx="5486400" cy="425054"/>
          </a:xfrm>
          <a:prstGeom prst="rect">
            <a:avLst/>
          </a:prstGeom>
        </p:spPr>
        <p:txBody>
          <a:bodyPr lIns="77907" tIns="38953" rIns="77907" bIns="38953"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700"/>
            </a:lvl1pPr>
            <a:lvl2pPr marL="389538" indent="0">
              <a:buNone/>
              <a:defRPr sz="2400"/>
            </a:lvl2pPr>
            <a:lvl3pPr marL="779074" indent="0">
              <a:buNone/>
              <a:defRPr sz="2000"/>
            </a:lvl3pPr>
            <a:lvl4pPr marL="1168612" indent="0">
              <a:buNone/>
              <a:defRPr sz="1700"/>
            </a:lvl4pPr>
            <a:lvl5pPr marL="1558149" indent="0">
              <a:buNone/>
              <a:defRPr sz="1700"/>
            </a:lvl5pPr>
            <a:lvl6pPr marL="1947686" indent="0">
              <a:buNone/>
              <a:defRPr sz="1700"/>
            </a:lvl6pPr>
            <a:lvl7pPr marL="2337223" indent="0">
              <a:buNone/>
              <a:defRPr sz="1700"/>
            </a:lvl7pPr>
            <a:lvl8pPr marL="2726760" indent="0">
              <a:buNone/>
              <a:defRPr sz="1700"/>
            </a:lvl8pPr>
            <a:lvl9pPr marL="3116298" indent="0">
              <a:buNone/>
              <a:defRPr sz="1700"/>
            </a:lvl9pPr>
          </a:lstStyle>
          <a:p>
            <a:pPr lvl="0"/>
            <a:endParaRPr lang="en-US" noProof="0" dirty="0"/>
          </a:p>
        </p:txBody>
      </p:sp>
      <p:sp>
        <p:nvSpPr>
          <p:cNvPr id="4" name="Text Placeholder 3"/>
          <p:cNvSpPr>
            <a:spLocks noGrp="1"/>
          </p:cNvSpPr>
          <p:nvPr>
            <p:ph type="body" sz="half" idx="2"/>
          </p:nvPr>
        </p:nvSpPr>
        <p:spPr>
          <a:xfrm>
            <a:off x="1792166" y="4025507"/>
            <a:ext cx="5486400" cy="60364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250735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254" y="760810"/>
            <a:ext cx="8708781" cy="39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907" tIns="38953" rIns="77907" bIns="3895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34"/>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1029" name="Text Box 35"/>
          <p:cNvSpPr txBox="1">
            <a:spLocks noChangeArrowheads="1"/>
          </p:cNvSpPr>
          <p:nvPr userDrawn="1"/>
        </p:nvSpPr>
        <p:spPr bwMode="auto">
          <a:xfrm>
            <a:off x="79131" y="4899423"/>
            <a:ext cx="839812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900" dirty="0">
                <a:solidFill>
                  <a:schemeClr val="bg1"/>
                </a:solidFill>
                <a:latin typeface="Arial" charset="0"/>
              </a:rPr>
              <a:t>© Bharati Vidyapeeth’s Institute of Computer Applications and Management, New Delhi-63</a:t>
            </a:r>
          </a:p>
        </p:txBody>
      </p:sp>
      <p:sp>
        <p:nvSpPr>
          <p:cNvPr id="1030" name="Text Box 36"/>
          <p:cNvSpPr txBox="1">
            <a:spLocks noChangeArrowheads="1"/>
          </p:cNvSpPr>
          <p:nvPr userDrawn="1"/>
        </p:nvSpPr>
        <p:spPr bwMode="auto">
          <a:xfrm>
            <a:off x="8355623" y="4898231"/>
            <a:ext cx="756138"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r>
              <a:rPr lang="en-US" sz="900" dirty="0">
                <a:solidFill>
                  <a:schemeClr val="bg1"/>
                </a:solidFill>
                <a:latin typeface="Arial" charset="0"/>
              </a:rPr>
              <a:t>        </a:t>
            </a:r>
            <a:fld id="{7BC114B6-CE80-4BD5-993F-F40388ADC9E8}"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1031" name="Text Box 37"/>
          <p:cNvSpPr txBox="1">
            <a:spLocks noChangeArrowheads="1"/>
          </p:cNvSpPr>
          <p:nvPr userDrawn="1"/>
        </p:nvSpPr>
        <p:spPr bwMode="auto">
          <a:xfrm>
            <a:off x="1613388" y="840582"/>
            <a:ext cx="7413381" cy="4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endParaRPr lang="en-IN" b="0" dirty="0"/>
          </a:p>
        </p:txBody>
      </p:sp>
      <p:sp>
        <p:nvSpPr>
          <p:cNvPr id="1032" name="Rectangle 40"/>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3" name="Rectangle 41"/>
          <p:cNvSpPr>
            <a:spLocks noChangeArrowheads="1"/>
          </p:cNvSpPr>
          <p:nvPr userDrawn="1"/>
        </p:nvSpPr>
        <p:spPr bwMode="auto">
          <a:xfrm>
            <a:off x="0" y="631032"/>
            <a:ext cx="9144000" cy="3214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4" name="Rectangle 43"/>
          <p:cNvSpPr>
            <a:spLocks noChangeArrowheads="1"/>
          </p:cNvSpPr>
          <p:nvPr userDrawn="1"/>
        </p:nvSpPr>
        <p:spPr bwMode="auto">
          <a:xfrm>
            <a:off x="1496158" y="0"/>
            <a:ext cx="7647842"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dirty="0">
              <a:solidFill>
                <a:srgbClr val="FEF800"/>
              </a:solidFill>
            </a:endParaRPr>
          </a:p>
        </p:txBody>
      </p:sp>
      <p:sp>
        <p:nvSpPr>
          <p:cNvPr id="1036" name="Rectangle 45"/>
          <p:cNvSpPr>
            <a:spLocks noChangeArrowheads="1"/>
          </p:cNvSpPr>
          <p:nvPr userDrawn="1"/>
        </p:nvSpPr>
        <p:spPr bwMode="auto">
          <a:xfrm>
            <a:off x="1333500" y="0"/>
            <a:ext cx="7810500"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dirty="0">
              <a:solidFill>
                <a:srgbClr val="FEF800"/>
              </a:solidFill>
            </a:endParaRPr>
          </a:p>
        </p:txBody>
      </p:sp>
      <p:sp>
        <p:nvSpPr>
          <p:cNvPr id="1037" name="Rectangle 46"/>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9" name="Rectangle 48"/>
          <p:cNvSpPr>
            <a:spLocks noChangeArrowheads="1"/>
          </p:cNvSpPr>
          <p:nvPr userDrawn="1"/>
        </p:nvSpPr>
        <p:spPr bwMode="auto">
          <a:xfrm>
            <a:off x="0" y="574476"/>
            <a:ext cx="9144000" cy="5417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pic>
        <p:nvPicPr>
          <p:cNvPr id="1042" name="Picture 51"/>
          <p:cNvPicPr>
            <a:picLocks noChangeAspect="1" noChangeArrowheads="1"/>
          </p:cNvPicPr>
          <p:nvPr userDrawn="1"/>
        </p:nvPicPr>
        <p:blipFill>
          <a:blip r:embed="rId16" cstate="print">
            <a:extLst>
              <a:ext uri="{28A0092B-C50C-407E-A947-70E740481C1C}">
                <a14:useLocalDpi xmlns:a14="http://schemas.microsoft.com/office/drawing/2010/main"/>
              </a:ext>
            </a:extLst>
          </a:blip>
          <a:stretch>
            <a:fillRect/>
          </a:stretch>
        </p:blipFill>
        <p:spPr bwMode="auto">
          <a:xfrm>
            <a:off x="75970" y="10217"/>
            <a:ext cx="1190855" cy="4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Lst>
  <p:hf hdr="0" ftr="0" dt="0"/>
  <p:txStyles>
    <p:titleStyle>
      <a:lvl1pPr algn="ctr" rtl="0" eaLnBrk="0" fontAlgn="base" hangingPunct="0">
        <a:spcBef>
          <a:spcPct val="0"/>
        </a:spcBef>
        <a:spcAft>
          <a:spcPct val="0"/>
        </a:spcAft>
        <a:defRPr sz="3700">
          <a:solidFill>
            <a:schemeClr val="tx2"/>
          </a:solidFill>
          <a:latin typeface="+mj-lt"/>
          <a:ea typeface="+mj-ea"/>
          <a:cs typeface="+mj-cs"/>
        </a:defRPr>
      </a:lvl1pPr>
      <a:lvl2pPr algn="ctr" rtl="0" eaLnBrk="0" fontAlgn="base" hangingPunct="0">
        <a:spcBef>
          <a:spcPct val="0"/>
        </a:spcBef>
        <a:spcAft>
          <a:spcPct val="0"/>
        </a:spcAft>
        <a:defRPr sz="3700">
          <a:solidFill>
            <a:schemeClr val="tx2"/>
          </a:solidFill>
          <a:latin typeface="Times New Roman" pitchFamily="18" charset="0"/>
        </a:defRPr>
      </a:lvl2pPr>
      <a:lvl3pPr algn="ctr" rtl="0" eaLnBrk="0" fontAlgn="base" hangingPunct="0">
        <a:spcBef>
          <a:spcPct val="0"/>
        </a:spcBef>
        <a:spcAft>
          <a:spcPct val="0"/>
        </a:spcAft>
        <a:defRPr sz="3700">
          <a:solidFill>
            <a:schemeClr val="tx2"/>
          </a:solidFill>
          <a:latin typeface="Times New Roman" pitchFamily="18" charset="0"/>
        </a:defRPr>
      </a:lvl3pPr>
      <a:lvl4pPr algn="ctr" rtl="0" eaLnBrk="0" fontAlgn="base" hangingPunct="0">
        <a:spcBef>
          <a:spcPct val="0"/>
        </a:spcBef>
        <a:spcAft>
          <a:spcPct val="0"/>
        </a:spcAft>
        <a:defRPr sz="3700">
          <a:solidFill>
            <a:schemeClr val="tx2"/>
          </a:solidFill>
          <a:latin typeface="Times New Roman" pitchFamily="18" charset="0"/>
        </a:defRPr>
      </a:lvl4pPr>
      <a:lvl5pPr algn="ctr" rtl="0" eaLnBrk="0" fontAlgn="base" hangingPunct="0">
        <a:spcBef>
          <a:spcPct val="0"/>
        </a:spcBef>
        <a:spcAft>
          <a:spcPct val="0"/>
        </a:spcAft>
        <a:defRPr sz="3700">
          <a:solidFill>
            <a:schemeClr val="tx2"/>
          </a:solidFill>
          <a:latin typeface="Times New Roman" pitchFamily="18" charset="0"/>
        </a:defRPr>
      </a:lvl5pPr>
      <a:lvl6pPr marL="389538" algn="ctr" rtl="0" fontAlgn="base">
        <a:spcBef>
          <a:spcPct val="0"/>
        </a:spcBef>
        <a:spcAft>
          <a:spcPct val="0"/>
        </a:spcAft>
        <a:defRPr sz="3700">
          <a:solidFill>
            <a:schemeClr val="tx2"/>
          </a:solidFill>
          <a:latin typeface="Times New Roman" pitchFamily="18" charset="0"/>
        </a:defRPr>
      </a:lvl6pPr>
      <a:lvl7pPr marL="779074" algn="ctr" rtl="0" fontAlgn="base">
        <a:spcBef>
          <a:spcPct val="0"/>
        </a:spcBef>
        <a:spcAft>
          <a:spcPct val="0"/>
        </a:spcAft>
        <a:defRPr sz="3700">
          <a:solidFill>
            <a:schemeClr val="tx2"/>
          </a:solidFill>
          <a:latin typeface="Times New Roman" pitchFamily="18" charset="0"/>
        </a:defRPr>
      </a:lvl7pPr>
      <a:lvl8pPr marL="1168612" algn="ctr" rtl="0" fontAlgn="base">
        <a:spcBef>
          <a:spcPct val="0"/>
        </a:spcBef>
        <a:spcAft>
          <a:spcPct val="0"/>
        </a:spcAft>
        <a:defRPr sz="3700">
          <a:solidFill>
            <a:schemeClr val="tx2"/>
          </a:solidFill>
          <a:latin typeface="Times New Roman" pitchFamily="18" charset="0"/>
        </a:defRPr>
      </a:lvl8pPr>
      <a:lvl9pPr marL="1558149" algn="ctr" rtl="0" fontAlgn="base">
        <a:spcBef>
          <a:spcPct val="0"/>
        </a:spcBef>
        <a:spcAft>
          <a:spcPct val="0"/>
        </a:spcAft>
        <a:defRPr sz="3700">
          <a:solidFill>
            <a:schemeClr val="tx2"/>
          </a:solidFill>
          <a:latin typeface="Times New Roman" pitchFamily="18" charset="0"/>
        </a:defRPr>
      </a:lvl9pPr>
    </p:titleStyle>
    <p:bodyStyle>
      <a:lvl1pPr marL="290867" indent="-290867" algn="l" rtl="0" eaLnBrk="0" fontAlgn="base" hangingPunct="0">
        <a:spcBef>
          <a:spcPct val="20000"/>
        </a:spcBef>
        <a:spcAft>
          <a:spcPct val="0"/>
        </a:spcAft>
        <a:buChar char="•"/>
        <a:defRPr sz="2400">
          <a:solidFill>
            <a:schemeClr val="tx1"/>
          </a:solidFill>
          <a:latin typeface="+mn-lt"/>
          <a:ea typeface="+mn-ea"/>
          <a:cs typeface="+mn-cs"/>
        </a:defRPr>
      </a:lvl1pPr>
      <a:lvl2pPr marL="631790" indent="-242164" algn="l" rtl="0" eaLnBrk="0" fontAlgn="base" hangingPunct="0">
        <a:spcBef>
          <a:spcPct val="20000"/>
        </a:spcBef>
        <a:spcAft>
          <a:spcPct val="0"/>
        </a:spcAft>
        <a:buClr>
          <a:schemeClr val="tx1"/>
        </a:buClr>
        <a:buFont typeface="Wingdings" pitchFamily="2" charset="2"/>
        <a:buChar char="§"/>
        <a:defRPr sz="2000">
          <a:solidFill>
            <a:schemeClr val="tx1"/>
          </a:solidFill>
          <a:latin typeface="+mn-lt"/>
          <a:cs typeface="+mn-cs"/>
        </a:defRPr>
      </a:lvl2pPr>
      <a:lvl3pPr marL="972712" indent="-193460" algn="l" rtl="0" eaLnBrk="0" fontAlgn="base" hangingPunct="0">
        <a:spcBef>
          <a:spcPct val="20000"/>
        </a:spcBef>
        <a:spcAft>
          <a:spcPct val="0"/>
        </a:spcAft>
        <a:buClr>
          <a:schemeClr val="tx1"/>
        </a:buClr>
        <a:buFont typeface="Wingdings" pitchFamily="2" charset="2"/>
        <a:buChar char="ü"/>
        <a:defRPr sz="1900">
          <a:solidFill>
            <a:srgbClr val="993300"/>
          </a:solidFill>
          <a:latin typeface="+mn-lt"/>
          <a:cs typeface="+mn-cs"/>
        </a:defRPr>
      </a:lvl3pPr>
      <a:lvl4pPr marL="1362338" indent="-193460" algn="l" rtl="0" eaLnBrk="0" fontAlgn="base" hangingPunct="0">
        <a:spcBef>
          <a:spcPct val="20000"/>
        </a:spcBef>
        <a:spcAft>
          <a:spcPct val="0"/>
        </a:spcAft>
        <a:buBlip>
          <a:blip r:embed="rId17"/>
        </a:buBlip>
        <a:defRPr sz="1800">
          <a:solidFill>
            <a:srgbClr val="000099"/>
          </a:solidFill>
          <a:latin typeface="+mn-lt"/>
          <a:cs typeface="+mn-cs"/>
        </a:defRPr>
      </a:lvl4pPr>
      <a:lvl5pPr marL="1751964" indent="-193460" algn="l" rtl="0" eaLnBrk="0" fontAlgn="base" hangingPunct="0">
        <a:spcBef>
          <a:spcPct val="20000"/>
        </a:spcBef>
        <a:spcAft>
          <a:spcPct val="0"/>
        </a:spcAft>
        <a:buBlip>
          <a:blip r:embed="rId18"/>
        </a:buBlip>
        <a:defRPr sz="1400">
          <a:solidFill>
            <a:schemeClr val="tx1"/>
          </a:solidFill>
          <a:latin typeface="+mn-lt"/>
          <a:cs typeface="+mn-cs"/>
        </a:defRPr>
      </a:lvl5pPr>
      <a:lvl6pPr marL="2142455" indent="-194769" algn="l" rtl="0" fontAlgn="base">
        <a:spcBef>
          <a:spcPct val="20000"/>
        </a:spcBef>
        <a:spcAft>
          <a:spcPct val="0"/>
        </a:spcAft>
        <a:buBlip>
          <a:blip r:embed="rId18"/>
        </a:buBlip>
        <a:defRPr sz="1400">
          <a:solidFill>
            <a:schemeClr val="tx1"/>
          </a:solidFill>
          <a:latin typeface="+mn-lt"/>
          <a:cs typeface="+mn-cs"/>
        </a:defRPr>
      </a:lvl6pPr>
      <a:lvl7pPr marL="2531992" indent="-194769" algn="l" rtl="0" fontAlgn="base">
        <a:spcBef>
          <a:spcPct val="20000"/>
        </a:spcBef>
        <a:spcAft>
          <a:spcPct val="0"/>
        </a:spcAft>
        <a:buBlip>
          <a:blip r:embed="rId18"/>
        </a:buBlip>
        <a:defRPr sz="1400">
          <a:solidFill>
            <a:schemeClr val="tx1"/>
          </a:solidFill>
          <a:latin typeface="+mn-lt"/>
          <a:cs typeface="+mn-cs"/>
        </a:defRPr>
      </a:lvl7pPr>
      <a:lvl8pPr marL="2921529" indent="-194769" algn="l" rtl="0" fontAlgn="base">
        <a:spcBef>
          <a:spcPct val="20000"/>
        </a:spcBef>
        <a:spcAft>
          <a:spcPct val="0"/>
        </a:spcAft>
        <a:buBlip>
          <a:blip r:embed="rId18"/>
        </a:buBlip>
        <a:defRPr sz="1400">
          <a:solidFill>
            <a:schemeClr val="tx1"/>
          </a:solidFill>
          <a:latin typeface="+mn-lt"/>
          <a:cs typeface="+mn-cs"/>
        </a:defRPr>
      </a:lvl8pPr>
      <a:lvl9pPr marL="3311066" indent="-194769" algn="l" rtl="0" fontAlgn="base">
        <a:spcBef>
          <a:spcPct val="20000"/>
        </a:spcBef>
        <a:spcAft>
          <a:spcPct val="0"/>
        </a:spcAft>
        <a:buBlip>
          <a:blip r:embed="rId18"/>
        </a:buBlip>
        <a:defRPr sz="1400">
          <a:solidFill>
            <a:schemeClr val="tx1"/>
          </a:solidFill>
          <a:latin typeface="+mn-lt"/>
          <a:cs typeface="+mn-cs"/>
        </a:defRPr>
      </a:lvl9pPr>
    </p:bodyStyle>
    <p:otherStyle>
      <a:defPPr>
        <a:defRPr lang="en-US"/>
      </a:defPPr>
      <a:lvl1pPr marL="0" algn="l" defTabSz="779074" rtl="0" eaLnBrk="1" latinLnBrk="0" hangingPunct="1">
        <a:defRPr sz="1500" kern="1200">
          <a:solidFill>
            <a:schemeClr val="tx1"/>
          </a:solidFill>
          <a:latin typeface="+mn-lt"/>
          <a:ea typeface="+mn-ea"/>
          <a:cs typeface="+mn-cs"/>
        </a:defRPr>
      </a:lvl1pPr>
      <a:lvl2pPr marL="389538" algn="l" defTabSz="779074" rtl="0" eaLnBrk="1" latinLnBrk="0" hangingPunct="1">
        <a:defRPr sz="1500" kern="1200">
          <a:solidFill>
            <a:schemeClr val="tx1"/>
          </a:solidFill>
          <a:latin typeface="+mn-lt"/>
          <a:ea typeface="+mn-ea"/>
          <a:cs typeface="+mn-cs"/>
        </a:defRPr>
      </a:lvl2pPr>
      <a:lvl3pPr marL="779074" algn="l" defTabSz="779074" rtl="0" eaLnBrk="1" latinLnBrk="0" hangingPunct="1">
        <a:defRPr sz="1500" kern="1200">
          <a:solidFill>
            <a:schemeClr val="tx1"/>
          </a:solidFill>
          <a:latin typeface="+mn-lt"/>
          <a:ea typeface="+mn-ea"/>
          <a:cs typeface="+mn-cs"/>
        </a:defRPr>
      </a:lvl3pPr>
      <a:lvl4pPr marL="1168612" algn="l" defTabSz="779074" rtl="0" eaLnBrk="1" latinLnBrk="0" hangingPunct="1">
        <a:defRPr sz="1500" kern="1200">
          <a:solidFill>
            <a:schemeClr val="tx1"/>
          </a:solidFill>
          <a:latin typeface="+mn-lt"/>
          <a:ea typeface="+mn-ea"/>
          <a:cs typeface="+mn-cs"/>
        </a:defRPr>
      </a:lvl4pPr>
      <a:lvl5pPr marL="1558149" algn="l" defTabSz="779074" rtl="0" eaLnBrk="1" latinLnBrk="0" hangingPunct="1">
        <a:defRPr sz="1500" kern="1200">
          <a:solidFill>
            <a:schemeClr val="tx1"/>
          </a:solidFill>
          <a:latin typeface="+mn-lt"/>
          <a:ea typeface="+mn-ea"/>
          <a:cs typeface="+mn-cs"/>
        </a:defRPr>
      </a:lvl5pPr>
      <a:lvl6pPr marL="1947686" algn="l" defTabSz="779074" rtl="0" eaLnBrk="1" latinLnBrk="0" hangingPunct="1">
        <a:defRPr sz="1500" kern="1200">
          <a:solidFill>
            <a:schemeClr val="tx1"/>
          </a:solidFill>
          <a:latin typeface="+mn-lt"/>
          <a:ea typeface="+mn-ea"/>
          <a:cs typeface="+mn-cs"/>
        </a:defRPr>
      </a:lvl6pPr>
      <a:lvl7pPr marL="2337223" algn="l" defTabSz="779074" rtl="0" eaLnBrk="1" latinLnBrk="0" hangingPunct="1">
        <a:defRPr sz="1500" kern="1200">
          <a:solidFill>
            <a:schemeClr val="tx1"/>
          </a:solidFill>
          <a:latin typeface="+mn-lt"/>
          <a:ea typeface="+mn-ea"/>
          <a:cs typeface="+mn-cs"/>
        </a:defRPr>
      </a:lvl7pPr>
      <a:lvl8pPr marL="2726760" algn="l" defTabSz="779074" rtl="0" eaLnBrk="1" latinLnBrk="0" hangingPunct="1">
        <a:defRPr sz="1500" kern="1200">
          <a:solidFill>
            <a:schemeClr val="tx1"/>
          </a:solidFill>
          <a:latin typeface="+mn-lt"/>
          <a:ea typeface="+mn-ea"/>
          <a:cs typeface="+mn-cs"/>
        </a:defRPr>
      </a:lvl8pPr>
      <a:lvl9pPr marL="3116298" algn="l" defTabSz="77907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s://www.mongodb.com/" TargetMode="External"/><Relationship Id="rId7" Type="http://schemas.openxmlformats.org/officeDocument/2006/relationships/hyperlink" Target="https://www.mongodb.com/docs/" TargetMode="External"/><Relationship Id="rId2" Type="http://schemas.openxmlformats.org/officeDocument/2006/relationships/hyperlink" Target="https://reactjs.org/docs/getting-started.html" TargetMode="External"/><Relationship Id="rId1" Type="http://schemas.openxmlformats.org/officeDocument/2006/relationships/slideLayout" Target="../slideLayouts/slideLayout2.xml"/><Relationship Id="rId6" Type="http://schemas.openxmlformats.org/officeDocument/2006/relationships/hyperlink" Target="https://nodejs.org/en/docs/" TargetMode="External"/><Relationship Id="rId5" Type="http://schemas.openxmlformats.org/officeDocument/2006/relationships/hyperlink" Target="https://reactrouter.com/en/main" TargetMode="External"/><Relationship Id="rId4" Type="http://schemas.openxmlformats.org/officeDocument/2006/relationships/hyperlink" Target="https://sass-lang.com/documentation/"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381000" y="1087483"/>
            <a:ext cx="8415130" cy="379765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77925" tIns="38963" rIns="77925" bIns="38963"/>
          <a:lstStyle/>
          <a:p>
            <a:pPr eaLnBrk="1" hangingPunct="1">
              <a:lnSpc>
                <a:spcPct val="125000"/>
              </a:lnSpc>
              <a:spcBef>
                <a:spcPts val="0"/>
              </a:spcBef>
              <a:spcAft>
                <a:spcPts val="1200"/>
              </a:spcAft>
              <a:defRPr/>
            </a:pPr>
            <a:r>
              <a:rPr lang="en-US" sz="2800" b="1" dirty="0">
                <a:solidFill>
                  <a:srgbClr val="0000CC"/>
                </a:solidFill>
                <a:latin typeface="Calibri" pitchFamily="34" charset="0"/>
                <a:cs typeface="Calibri" pitchFamily="34" charset="0"/>
              </a:rPr>
              <a:t>DISSERTATION</a:t>
            </a:r>
            <a:br>
              <a:rPr lang="en-US" sz="3200" b="1" dirty="0">
                <a:solidFill>
                  <a:schemeClr val="tx1">
                    <a:lumMod val="65000"/>
                    <a:lumOff val="35000"/>
                  </a:schemeClr>
                </a:solidFill>
                <a:cs typeface="Arial" charset="0"/>
              </a:rPr>
            </a:br>
            <a:r>
              <a:rPr lang="en-US" sz="2000" b="1" dirty="0">
                <a:solidFill>
                  <a:schemeClr val="tx1">
                    <a:lumMod val="65000"/>
                    <a:lumOff val="35000"/>
                  </a:schemeClr>
                </a:solidFill>
                <a:latin typeface="Calibri" pitchFamily="34" charset="0"/>
                <a:cs typeface="Calibri" pitchFamily="34" charset="0"/>
              </a:rPr>
              <a:t>ON</a:t>
            </a:r>
            <a:br>
              <a:rPr lang="en-US" sz="3200" b="1" dirty="0">
                <a:solidFill>
                  <a:srgbClr val="0000CC"/>
                </a:solidFill>
                <a:latin typeface="+mn-lt"/>
                <a:cs typeface="Arial" charset="0"/>
              </a:rPr>
            </a:br>
            <a:r>
              <a:rPr lang="en-US" sz="2800" b="1" dirty="0">
                <a:solidFill>
                  <a:srgbClr val="C00000"/>
                </a:solidFill>
                <a:latin typeface="+mn-lt"/>
                <a:cs typeface="Arial" charset="0"/>
              </a:rPr>
              <a:t>EduHub - BVICAM Website</a:t>
            </a:r>
            <a:br>
              <a:rPr lang="en-US" sz="4400" b="1" dirty="0">
                <a:solidFill>
                  <a:srgbClr val="0000CC"/>
                </a:solidFill>
                <a:latin typeface="+mn-lt"/>
                <a:cs typeface="Arial" charset="0"/>
              </a:rPr>
            </a:br>
            <a:r>
              <a:rPr lang="en-US" sz="2000" b="1" dirty="0">
                <a:solidFill>
                  <a:schemeClr val="tx1">
                    <a:lumMod val="65000"/>
                    <a:lumOff val="35000"/>
                  </a:schemeClr>
                </a:solidFill>
                <a:latin typeface="+mn-lt"/>
                <a:cs typeface="Arial" charset="0"/>
              </a:rPr>
              <a:t>(MCA – IV SEMESTER; BATCH 2022-24)</a:t>
            </a:r>
            <a:br>
              <a:rPr lang="en-US" sz="4400" b="1" dirty="0">
                <a:solidFill>
                  <a:srgbClr val="0000CC"/>
                </a:solidFill>
                <a:latin typeface="+mn-lt"/>
                <a:cs typeface="Arial" charset="0"/>
              </a:rPr>
            </a:br>
            <a:br>
              <a:rPr lang="en-US" sz="3100" b="1" dirty="0">
                <a:solidFill>
                  <a:schemeClr val="tx1"/>
                </a:solidFill>
                <a:latin typeface="+mn-lt"/>
                <a:cs typeface="Arial" charset="0"/>
              </a:rPr>
            </a:br>
            <a:endParaRPr lang="en-US" b="1" i="1" dirty="0">
              <a:solidFill>
                <a:schemeClr val="tx1"/>
              </a:solidFill>
              <a:latin typeface="+mn-lt"/>
              <a:cs typeface="Arial" charset="0"/>
            </a:endParaRPr>
          </a:p>
        </p:txBody>
      </p:sp>
      <p:sp>
        <p:nvSpPr>
          <p:cNvPr id="4099" name="Rectangle 1"/>
          <p:cNvSpPr>
            <a:spLocks noChangeArrowheads="1"/>
          </p:cNvSpPr>
          <p:nvPr/>
        </p:nvSpPr>
        <p:spPr bwMode="auto">
          <a:xfrm>
            <a:off x="-5861" y="3779547"/>
            <a:ext cx="3828561" cy="78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r>
              <a:rPr lang="en-US" sz="1600" dirty="0">
                <a:solidFill>
                  <a:srgbClr val="C00000"/>
                </a:solidFill>
                <a:latin typeface="+mn-lt"/>
                <a:ea typeface="Calibri" panose="020F0502020204030204" pitchFamily="34" charset="0"/>
                <a:cs typeface="Calibri" panose="020F0502020204030204" pitchFamily="34" charset="0"/>
              </a:rPr>
              <a:t>Internal Guide</a:t>
            </a:r>
          </a:p>
          <a:p>
            <a:pPr algn="ctr"/>
            <a:r>
              <a:rPr lang="en-US" sz="1600" dirty="0">
                <a:solidFill>
                  <a:srgbClr val="0000CC"/>
                </a:solidFill>
                <a:latin typeface="+mn-lt"/>
              </a:rPr>
              <a:t>Dr. Sunil Pratap Singh</a:t>
            </a:r>
            <a:br>
              <a:rPr lang="en-US" sz="1800" dirty="0">
                <a:solidFill>
                  <a:srgbClr val="000099"/>
                </a:solidFill>
                <a:latin typeface="Arial" charset="0"/>
              </a:rPr>
            </a:br>
            <a:r>
              <a:rPr lang="en-US" sz="1400" dirty="0">
                <a:solidFill>
                  <a:schemeClr val="tx1">
                    <a:lumMod val="65000"/>
                    <a:lumOff val="35000"/>
                  </a:schemeClr>
                </a:solidFill>
                <a:latin typeface="Arial" charset="0"/>
              </a:rPr>
              <a:t>(Asst. Prof., BVICAM, New Delhi)</a:t>
            </a:r>
          </a:p>
        </p:txBody>
      </p:sp>
      <p:sp>
        <p:nvSpPr>
          <p:cNvPr id="5" name="Rectangle 1"/>
          <p:cNvSpPr>
            <a:spLocks noChangeArrowheads="1"/>
          </p:cNvSpPr>
          <p:nvPr/>
        </p:nvSpPr>
        <p:spPr bwMode="auto">
          <a:xfrm>
            <a:off x="5615609" y="3779547"/>
            <a:ext cx="3528391" cy="97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r>
              <a:rPr lang="en-US" sz="1600" dirty="0">
                <a:solidFill>
                  <a:srgbClr val="C00000"/>
                </a:solidFill>
                <a:latin typeface="Arial" charset="0"/>
              </a:rPr>
              <a:t>Presentation by</a:t>
            </a:r>
          </a:p>
          <a:p>
            <a:pPr algn="ctr"/>
            <a:r>
              <a:rPr lang="en-US" sz="1400" dirty="0">
                <a:solidFill>
                  <a:srgbClr val="000099"/>
                </a:solidFill>
                <a:latin typeface="Arial" panose="020B0604020202020204" pitchFamily="34" charset="0"/>
                <a:ea typeface="Calibri" panose="020F0502020204030204" pitchFamily="34" charset="0"/>
                <a:cs typeface="Arial" panose="020B0604020202020204" pitchFamily="34" charset="0"/>
              </a:rPr>
              <a:t>Nishika Kumar </a:t>
            </a:r>
            <a:r>
              <a:rPr lang="en-US" sz="14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rPr>
              <a:t>(02511604422)</a:t>
            </a:r>
          </a:p>
          <a:p>
            <a:pPr algn="ctr"/>
            <a:r>
              <a:rPr lang="en-US" sz="1400" dirty="0">
                <a:solidFill>
                  <a:srgbClr val="000099"/>
                </a:solidFill>
                <a:latin typeface="Arial" panose="020B0604020202020204" pitchFamily="34" charset="0"/>
                <a:ea typeface="Calibri" panose="020F0502020204030204" pitchFamily="34" charset="0"/>
                <a:cs typeface="Arial" panose="020B0604020202020204" pitchFamily="34" charset="0"/>
              </a:rPr>
              <a:t>Urvashi Rajpal </a:t>
            </a:r>
            <a:r>
              <a:rPr lang="en-US" sz="14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rPr>
              <a:t>(35111604422)</a:t>
            </a:r>
          </a:p>
          <a:p>
            <a:pPr algn="ctr"/>
            <a:r>
              <a:rPr lang="en-US" sz="1400" dirty="0">
                <a:solidFill>
                  <a:srgbClr val="000099"/>
                </a:solidFill>
                <a:latin typeface="Arial" panose="020B0604020202020204" pitchFamily="34" charset="0"/>
                <a:ea typeface="Calibri" panose="020F0502020204030204" pitchFamily="34" charset="0"/>
                <a:cs typeface="Arial" panose="020B0604020202020204" pitchFamily="34" charset="0"/>
              </a:rPr>
              <a:t>Vaibhav Aggarwal </a:t>
            </a:r>
            <a:r>
              <a:rPr lang="en-US" sz="14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rPr>
              <a:t>(35411604422)</a:t>
            </a:r>
          </a:p>
        </p:txBody>
      </p:sp>
      <p:pic>
        <p:nvPicPr>
          <p:cNvPr id="1026" name="Picture 2" descr="Guru Gobind Singh Indraprastha Universit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1608" y="3120372"/>
            <a:ext cx="1209489" cy="1064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14940E6-24A7-CAD0-B607-513346C4A471}"/>
              </a:ext>
            </a:extLst>
          </p:cNvPr>
          <p:cNvSpPr/>
          <p:nvPr/>
        </p:nvSpPr>
        <p:spPr>
          <a:xfrm>
            <a:off x="3900757" y="4429565"/>
            <a:ext cx="1531188" cy="353943"/>
          </a:xfrm>
          <a:prstGeom prst="rect">
            <a:avLst/>
          </a:prstGeom>
        </p:spPr>
        <p:txBody>
          <a:bodyPr wrap="none">
            <a:spAutoFit/>
          </a:bodyPr>
          <a:lstStyle/>
          <a:p>
            <a:pPr algn="ctr"/>
            <a:r>
              <a:rPr lang="en-US" sz="1700" dirty="0">
                <a:solidFill>
                  <a:schemeClr val="accent6">
                    <a:lumMod val="75000"/>
                  </a:schemeClr>
                </a:solidFill>
              </a:rPr>
              <a:t>02</a:t>
            </a:r>
            <a:r>
              <a:rPr lang="en-US" sz="1700" baseline="30000" dirty="0">
                <a:solidFill>
                  <a:schemeClr val="accent6">
                    <a:lumMod val="75000"/>
                  </a:schemeClr>
                </a:solidFill>
              </a:rPr>
              <a:t>nd</a:t>
            </a:r>
            <a:r>
              <a:rPr lang="en-US" sz="1700" dirty="0">
                <a:solidFill>
                  <a:schemeClr val="accent6">
                    <a:lumMod val="75000"/>
                  </a:schemeClr>
                </a:solidFill>
              </a:rPr>
              <a:t> May 2024</a:t>
            </a:r>
            <a:endParaRPr lang="en-IN" sz="1700" dirty="0">
              <a:solidFill>
                <a:schemeClr val="accent6">
                  <a:lumMod val="75000"/>
                </a:schemeClr>
              </a:solidFill>
            </a:endParaRPr>
          </a:p>
        </p:txBody>
      </p:sp>
    </p:spTree>
    <p:extLst>
      <p:ext uri="{BB962C8B-B14F-4D97-AF65-F5344CB8AC3E}">
        <p14:creationId xmlns:p14="http://schemas.microsoft.com/office/powerpoint/2010/main" val="3124987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06CD-8996-C967-08CA-3465EF1A92F1}"/>
              </a:ext>
            </a:extLst>
          </p:cNvPr>
          <p:cNvSpPr>
            <a:spLocks noGrp="1"/>
          </p:cNvSpPr>
          <p:nvPr>
            <p:ph type="title"/>
          </p:nvPr>
        </p:nvSpPr>
        <p:spPr/>
        <p:txBody>
          <a:bodyPr/>
          <a:lstStyle/>
          <a:p>
            <a:r>
              <a:rPr lang="en-US" sz="3200" dirty="0"/>
              <a:t>Data Flow Diagram (Level - 0)</a:t>
            </a:r>
            <a:endParaRPr lang="en-IN" dirty="0"/>
          </a:p>
        </p:txBody>
      </p:sp>
      <p:pic>
        <p:nvPicPr>
          <p:cNvPr id="4" name="Picture 3">
            <a:extLst>
              <a:ext uri="{FF2B5EF4-FFF2-40B4-BE49-F238E27FC236}">
                <a16:creationId xmlns:a16="http://schemas.microsoft.com/office/drawing/2014/main" id="{35BFBA2E-8CC2-DCB0-3932-DC9B2351E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8" y="1922445"/>
            <a:ext cx="8718699" cy="1298609"/>
          </a:xfrm>
          <a:prstGeom prst="rect">
            <a:avLst/>
          </a:prstGeom>
        </p:spPr>
      </p:pic>
    </p:spTree>
    <p:extLst>
      <p:ext uri="{BB962C8B-B14F-4D97-AF65-F5344CB8AC3E}">
        <p14:creationId xmlns:p14="http://schemas.microsoft.com/office/powerpoint/2010/main" val="158619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6151-A87F-C67F-250C-8075D39A74AB}"/>
              </a:ext>
            </a:extLst>
          </p:cNvPr>
          <p:cNvSpPr>
            <a:spLocks noGrp="1"/>
          </p:cNvSpPr>
          <p:nvPr>
            <p:ph type="title"/>
          </p:nvPr>
        </p:nvSpPr>
        <p:spPr/>
        <p:txBody>
          <a:bodyPr/>
          <a:lstStyle/>
          <a:p>
            <a:r>
              <a:rPr lang="en-US" sz="3200" dirty="0"/>
              <a:t>Data Flow Diagram (Level - 1)</a:t>
            </a:r>
            <a:endParaRPr lang="en-IN" dirty="0"/>
          </a:p>
        </p:txBody>
      </p:sp>
      <p:pic>
        <p:nvPicPr>
          <p:cNvPr id="5" name="Picture 4">
            <a:extLst>
              <a:ext uri="{FF2B5EF4-FFF2-40B4-BE49-F238E27FC236}">
                <a16:creationId xmlns:a16="http://schemas.microsoft.com/office/drawing/2014/main" id="{95BD338C-F8BA-8D4A-9BAF-EC95A16BF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09" y="701750"/>
            <a:ext cx="7581014" cy="4146697"/>
          </a:xfrm>
          <a:prstGeom prst="rect">
            <a:avLst/>
          </a:prstGeom>
        </p:spPr>
      </p:pic>
    </p:spTree>
    <p:extLst>
      <p:ext uri="{BB962C8B-B14F-4D97-AF65-F5344CB8AC3E}">
        <p14:creationId xmlns:p14="http://schemas.microsoft.com/office/powerpoint/2010/main" val="8334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39FB-FB1F-C969-6C31-49FC123602AE}"/>
              </a:ext>
            </a:extLst>
          </p:cNvPr>
          <p:cNvSpPr>
            <a:spLocks noGrp="1"/>
          </p:cNvSpPr>
          <p:nvPr>
            <p:ph type="title"/>
          </p:nvPr>
        </p:nvSpPr>
        <p:spPr/>
        <p:txBody>
          <a:bodyPr/>
          <a:lstStyle/>
          <a:p>
            <a:r>
              <a:rPr lang="en-US" sz="3200" dirty="0"/>
              <a:t>Entity-Relationship (E-R) Diagram</a:t>
            </a:r>
            <a:endParaRPr lang="en-IN" dirty="0"/>
          </a:p>
        </p:txBody>
      </p:sp>
      <p:cxnSp>
        <p:nvCxnSpPr>
          <p:cNvPr id="9" name="Straight Connector 8">
            <a:extLst>
              <a:ext uri="{FF2B5EF4-FFF2-40B4-BE49-F238E27FC236}">
                <a16:creationId xmlns:a16="http://schemas.microsoft.com/office/drawing/2014/main" id="{0DE5DC5C-44E9-286D-748A-B1898A98B9B5}"/>
              </a:ext>
            </a:extLst>
          </p:cNvPr>
          <p:cNvCxnSpPr/>
          <p:nvPr/>
        </p:nvCxnSpPr>
        <p:spPr bwMode="auto">
          <a:xfrm>
            <a:off x="3762375" y="1038225"/>
            <a:ext cx="314325" cy="0"/>
          </a:xfrm>
          <a:prstGeom prst="line">
            <a:avLst/>
          </a:prstGeom>
          <a:solidFill>
            <a:schemeClr val="accent1"/>
          </a:solidFill>
          <a:ln w="3175" cap="flat" cmpd="sng" algn="ctr">
            <a:solidFill>
              <a:schemeClr val="tx1">
                <a:lumMod val="50000"/>
                <a:lumOff val="50000"/>
              </a:schemeClr>
            </a:solidFill>
            <a:prstDash val="solid"/>
            <a:round/>
            <a:headEnd type="none" w="med" len="med"/>
            <a:tailEnd type="none" w="med" len="med"/>
          </a:ln>
          <a:effectLst/>
        </p:spPr>
      </p:cxnSp>
      <p:pic>
        <p:nvPicPr>
          <p:cNvPr id="4" name="Picture 3">
            <a:extLst>
              <a:ext uri="{FF2B5EF4-FFF2-40B4-BE49-F238E27FC236}">
                <a16:creationId xmlns:a16="http://schemas.microsoft.com/office/drawing/2014/main" id="{799642E4-7F85-8D8D-851C-0898F87A9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3" y="691116"/>
            <a:ext cx="7995684" cy="4157331"/>
          </a:xfrm>
          <a:prstGeom prst="rect">
            <a:avLst/>
          </a:prstGeom>
        </p:spPr>
      </p:pic>
    </p:spTree>
    <p:extLst>
      <p:ext uri="{BB962C8B-B14F-4D97-AF65-F5344CB8AC3E}">
        <p14:creationId xmlns:p14="http://schemas.microsoft.com/office/powerpoint/2010/main" val="7214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39FB-FB1F-C969-6C31-49FC123602AE}"/>
              </a:ext>
            </a:extLst>
          </p:cNvPr>
          <p:cNvSpPr>
            <a:spLocks noGrp="1"/>
          </p:cNvSpPr>
          <p:nvPr>
            <p:ph type="title"/>
          </p:nvPr>
        </p:nvSpPr>
        <p:spPr/>
        <p:txBody>
          <a:bodyPr/>
          <a:lstStyle/>
          <a:p>
            <a:r>
              <a:rPr lang="en-US" sz="3200" dirty="0"/>
              <a:t>Activity Diagram</a:t>
            </a:r>
            <a:endParaRPr lang="en-IN" dirty="0"/>
          </a:p>
        </p:txBody>
      </p:sp>
      <p:pic>
        <p:nvPicPr>
          <p:cNvPr id="6" name="Picture 5">
            <a:extLst>
              <a:ext uri="{FF2B5EF4-FFF2-40B4-BE49-F238E27FC236}">
                <a16:creationId xmlns:a16="http://schemas.microsoft.com/office/drawing/2014/main" id="{77B0DDCF-BD1C-C574-1CC7-CDDBFB9CA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713" y="715617"/>
            <a:ext cx="4094922" cy="4134679"/>
          </a:xfrm>
          <a:prstGeom prst="rect">
            <a:avLst/>
          </a:prstGeom>
        </p:spPr>
      </p:pic>
    </p:spTree>
    <p:extLst>
      <p:ext uri="{BB962C8B-B14F-4D97-AF65-F5344CB8AC3E}">
        <p14:creationId xmlns:p14="http://schemas.microsoft.com/office/powerpoint/2010/main" val="270980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159000"/>
            <a:ext cx="8305800" cy="660400"/>
          </a:xfrm>
          <a:solidFill>
            <a:srgbClr val="FFFFCC"/>
          </a:solidFill>
          <a:ln>
            <a:solidFill>
              <a:schemeClr val="tx1">
                <a:lumMod val="50000"/>
                <a:lumOff val="50000"/>
              </a:schemeClr>
            </a:solidFill>
          </a:ln>
        </p:spPr>
        <p:txBody>
          <a:bodyPr/>
          <a:lstStyle/>
          <a:p>
            <a:pPr marL="0" indent="0" algn="ctr">
              <a:spcBef>
                <a:spcPts val="1200"/>
              </a:spcBef>
              <a:buNone/>
              <a:defRPr/>
            </a:pPr>
            <a:r>
              <a:rPr lang="en-US" sz="4000" b="1" dirty="0"/>
              <a:t>Screenshots</a:t>
            </a:r>
          </a:p>
        </p:txBody>
      </p:sp>
    </p:spTree>
    <p:extLst>
      <p:ext uri="{BB962C8B-B14F-4D97-AF65-F5344CB8AC3E}">
        <p14:creationId xmlns:p14="http://schemas.microsoft.com/office/powerpoint/2010/main" val="1912498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 Homepage</a:t>
            </a:r>
            <a:endParaRPr lang="en-IN" dirty="0"/>
          </a:p>
        </p:txBody>
      </p:sp>
      <p:pic>
        <p:nvPicPr>
          <p:cNvPr id="6" name="Picture 5">
            <a:extLst>
              <a:ext uri="{FF2B5EF4-FFF2-40B4-BE49-F238E27FC236}">
                <a16:creationId xmlns:a16="http://schemas.microsoft.com/office/drawing/2014/main" id="{AACBDC00-5C9E-C8CD-8C79-5B6CBB3B4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1"/>
            <a:ext cx="9144000" cy="4234069"/>
          </a:xfrm>
          <a:prstGeom prst="rect">
            <a:avLst/>
          </a:prstGeom>
        </p:spPr>
      </p:pic>
    </p:spTree>
    <p:extLst>
      <p:ext uri="{BB962C8B-B14F-4D97-AF65-F5344CB8AC3E}">
        <p14:creationId xmlns:p14="http://schemas.microsoft.com/office/powerpoint/2010/main" val="416131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 Homepage</a:t>
            </a:r>
            <a:endParaRPr lang="en-IN" dirty="0"/>
          </a:p>
        </p:txBody>
      </p:sp>
      <p:pic>
        <p:nvPicPr>
          <p:cNvPr id="3" name="Picture 2">
            <a:extLst>
              <a:ext uri="{FF2B5EF4-FFF2-40B4-BE49-F238E27FC236}">
                <a16:creationId xmlns:a16="http://schemas.microsoft.com/office/drawing/2014/main" id="{B6A55FF1-0EE1-A907-828D-FB67DE82A7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52461"/>
            <a:ext cx="9147846" cy="4001918"/>
          </a:xfrm>
          <a:prstGeom prst="rect">
            <a:avLst/>
          </a:prstGeom>
          <a:noFill/>
          <a:ln>
            <a:noFill/>
          </a:ln>
        </p:spPr>
      </p:pic>
    </p:spTree>
    <p:extLst>
      <p:ext uri="{BB962C8B-B14F-4D97-AF65-F5344CB8AC3E}">
        <p14:creationId xmlns:p14="http://schemas.microsoft.com/office/powerpoint/2010/main" val="24571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 Homepage</a:t>
            </a:r>
            <a:endParaRPr lang="en-IN" dirty="0"/>
          </a:p>
        </p:txBody>
      </p:sp>
      <p:pic>
        <p:nvPicPr>
          <p:cNvPr id="4" name="Picture 3">
            <a:extLst>
              <a:ext uri="{FF2B5EF4-FFF2-40B4-BE49-F238E27FC236}">
                <a16:creationId xmlns:a16="http://schemas.microsoft.com/office/drawing/2014/main" id="{6C03223B-72C4-E5FC-FF90-AB5541D3B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6202"/>
            <a:ext cx="9144000" cy="3308416"/>
          </a:xfrm>
          <a:prstGeom prst="rect">
            <a:avLst/>
          </a:prstGeom>
        </p:spPr>
      </p:pic>
    </p:spTree>
    <p:extLst>
      <p:ext uri="{BB962C8B-B14F-4D97-AF65-F5344CB8AC3E}">
        <p14:creationId xmlns:p14="http://schemas.microsoft.com/office/powerpoint/2010/main" val="4284745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4: Homepage</a:t>
            </a:r>
            <a:endParaRPr lang="en-IN" dirty="0"/>
          </a:p>
        </p:txBody>
      </p:sp>
      <p:pic>
        <p:nvPicPr>
          <p:cNvPr id="4" name="Picture 3">
            <a:extLst>
              <a:ext uri="{FF2B5EF4-FFF2-40B4-BE49-F238E27FC236}">
                <a16:creationId xmlns:a16="http://schemas.microsoft.com/office/drawing/2014/main" id="{492E698F-35BA-9505-7671-B1E6E9132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896"/>
            <a:ext cx="9144000" cy="2916855"/>
          </a:xfrm>
          <a:prstGeom prst="rect">
            <a:avLst/>
          </a:prstGeom>
        </p:spPr>
      </p:pic>
      <p:pic>
        <p:nvPicPr>
          <p:cNvPr id="5" name="Picture 4">
            <a:extLst>
              <a:ext uri="{FF2B5EF4-FFF2-40B4-BE49-F238E27FC236}">
                <a16:creationId xmlns:a16="http://schemas.microsoft.com/office/drawing/2014/main" id="{34C11632-6DC5-E5A6-7A51-98B7F3F524E2}"/>
              </a:ext>
            </a:extLst>
          </p:cNvPr>
          <p:cNvPicPr>
            <a:picLocks noChangeAspect="1"/>
          </p:cNvPicPr>
          <p:nvPr/>
        </p:nvPicPr>
        <p:blipFill>
          <a:blip r:embed="rId3"/>
          <a:stretch>
            <a:fillRect/>
          </a:stretch>
        </p:blipFill>
        <p:spPr>
          <a:xfrm>
            <a:off x="0" y="1321956"/>
            <a:ext cx="9144000" cy="2638736"/>
          </a:xfrm>
          <a:prstGeom prst="rect">
            <a:avLst/>
          </a:prstGeom>
        </p:spPr>
      </p:pic>
    </p:spTree>
    <p:extLst>
      <p:ext uri="{BB962C8B-B14F-4D97-AF65-F5344CB8AC3E}">
        <p14:creationId xmlns:p14="http://schemas.microsoft.com/office/powerpoint/2010/main" val="70368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5: Homepage</a:t>
            </a:r>
            <a:endParaRPr lang="en-IN" dirty="0"/>
          </a:p>
        </p:txBody>
      </p:sp>
      <p:pic>
        <p:nvPicPr>
          <p:cNvPr id="4" name="Picture 3">
            <a:extLst>
              <a:ext uri="{FF2B5EF4-FFF2-40B4-BE49-F238E27FC236}">
                <a16:creationId xmlns:a16="http://schemas.microsoft.com/office/drawing/2014/main" id="{55C42007-5C51-82E8-0B9B-F7764D702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0365"/>
            <a:ext cx="9144000" cy="2781187"/>
          </a:xfrm>
          <a:prstGeom prst="rect">
            <a:avLst/>
          </a:prstGeom>
        </p:spPr>
      </p:pic>
      <p:pic>
        <p:nvPicPr>
          <p:cNvPr id="5" name="Picture 4">
            <a:extLst>
              <a:ext uri="{FF2B5EF4-FFF2-40B4-BE49-F238E27FC236}">
                <a16:creationId xmlns:a16="http://schemas.microsoft.com/office/drawing/2014/main" id="{5BDCD8B5-0A4A-D400-1E61-F84AB5DA082E}"/>
              </a:ext>
            </a:extLst>
          </p:cNvPr>
          <p:cNvPicPr>
            <a:picLocks noChangeAspect="1"/>
          </p:cNvPicPr>
          <p:nvPr/>
        </p:nvPicPr>
        <p:blipFill>
          <a:blip r:embed="rId3"/>
          <a:stretch>
            <a:fillRect/>
          </a:stretch>
        </p:blipFill>
        <p:spPr>
          <a:xfrm>
            <a:off x="0" y="1518540"/>
            <a:ext cx="9144000" cy="2742521"/>
          </a:xfrm>
          <a:prstGeom prst="rect">
            <a:avLst/>
          </a:prstGeom>
        </p:spPr>
      </p:pic>
    </p:spTree>
    <p:extLst>
      <p:ext uri="{BB962C8B-B14F-4D97-AF65-F5344CB8AC3E}">
        <p14:creationId xmlns:p14="http://schemas.microsoft.com/office/powerpoint/2010/main" val="569332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cs typeface="Times New Roman" pitchFamily="18" charset="0"/>
              </a:rPr>
              <a:t>Contents</a:t>
            </a:r>
            <a:endParaRPr lang="en-US" sz="3400" dirty="0"/>
          </a:p>
        </p:txBody>
      </p:sp>
      <p:sp>
        <p:nvSpPr>
          <p:cNvPr id="3" name="Content Placeholder 2"/>
          <p:cNvSpPr>
            <a:spLocks noGrp="1"/>
          </p:cNvSpPr>
          <p:nvPr>
            <p:ph idx="1"/>
          </p:nvPr>
        </p:nvSpPr>
        <p:spPr>
          <a:xfrm>
            <a:off x="398953" y="818707"/>
            <a:ext cx="8346094" cy="3869434"/>
          </a:xfrm>
        </p:spPr>
        <p:txBody>
          <a:bodyPr/>
          <a:lstStyle/>
          <a:p>
            <a:pPr algn="just">
              <a:lnSpc>
                <a:spcPct val="110000"/>
              </a:lnSpc>
              <a:spcBef>
                <a:spcPts val="500"/>
              </a:spcBef>
              <a:buFont typeface="Wingdings" panose="05000000000000000000" pitchFamily="2" charset="2"/>
              <a:buChar char="Ø"/>
              <a:defRPr/>
            </a:pPr>
            <a:r>
              <a:rPr lang="en-US" sz="1900" dirty="0"/>
              <a:t>Problem Description</a:t>
            </a:r>
          </a:p>
          <a:p>
            <a:pPr algn="just">
              <a:lnSpc>
                <a:spcPct val="110000"/>
              </a:lnSpc>
              <a:spcBef>
                <a:spcPts val="500"/>
              </a:spcBef>
              <a:buFont typeface="Wingdings" panose="05000000000000000000" pitchFamily="2" charset="2"/>
              <a:buChar char="Ø"/>
              <a:defRPr/>
            </a:pPr>
            <a:r>
              <a:rPr lang="en-US" sz="1900" dirty="0"/>
              <a:t>Aim and Objectives</a:t>
            </a:r>
          </a:p>
          <a:p>
            <a:pPr algn="just">
              <a:lnSpc>
                <a:spcPct val="110000"/>
              </a:lnSpc>
              <a:spcBef>
                <a:spcPts val="500"/>
              </a:spcBef>
              <a:buFont typeface="Wingdings" panose="05000000000000000000" pitchFamily="2" charset="2"/>
              <a:buChar char="Ø"/>
              <a:defRPr/>
            </a:pPr>
            <a:r>
              <a:rPr lang="en-US" sz="1900" dirty="0"/>
              <a:t>Methodology and Technology Used for Project Development</a:t>
            </a:r>
          </a:p>
          <a:p>
            <a:pPr algn="just">
              <a:lnSpc>
                <a:spcPct val="110000"/>
              </a:lnSpc>
              <a:spcBef>
                <a:spcPts val="500"/>
              </a:spcBef>
              <a:buFont typeface="Wingdings" panose="05000000000000000000" pitchFamily="2" charset="2"/>
              <a:buChar char="Ø"/>
              <a:defRPr/>
            </a:pPr>
            <a:r>
              <a:rPr lang="en-US" sz="1900" dirty="0"/>
              <a:t>Project Modules</a:t>
            </a:r>
          </a:p>
          <a:p>
            <a:pPr algn="just">
              <a:lnSpc>
                <a:spcPct val="110000"/>
              </a:lnSpc>
              <a:spcBef>
                <a:spcPts val="500"/>
              </a:spcBef>
              <a:buFont typeface="Wingdings" panose="05000000000000000000" pitchFamily="2" charset="2"/>
              <a:buChar char="Ø"/>
              <a:defRPr/>
            </a:pPr>
            <a:r>
              <a:rPr lang="en-US" sz="1900" dirty="0"/>
              <a:t>Design Documents (Use Case, Data Flow Diagram, Entity-Relation Diagram, etc.)</a:t>
            </a:r>
          </a:p>
          <a:p>
            <a:pPr algn="just">
              <a:lnSpc>
                <a:spcPct val="110000"/>
              </a:lnSpc>
              <a:spcBef>
                <a:spcPts val="500"/>
              </a:spcBef>
              <a:buFont typeface="Wingdings" panose="05000000000000000000" pitchFamily="2" charset="2"/>
              <a:buChar char="Ø"/>
              <a:defRPr/>
            </a:pPr>
            <a:r>
              <a:rPr lang="en-US" sz="1900" dirty="0"/>
              <a:t>Screenshots</a:t>
            </a:r>
          </a:p>
          <a:p>
            <a:pPr algn="just">
              <a:lnSpc>
                <a:spcPct val="110000"/>
              </a:lnSpc>
              <a:spcBef>
                <a:spcPts val="500"/>
              </a:spcBef>
              <a:buFont typeface="Wingdings" panose="05000000000000000000" pitchFamily="2" charset="2"/>
              <a:buChar char="Ø"/>
              <a:defRPr/>
            </a:pPr>
            <a:r>
              <a:rPr lang="en-US" sz="1900" dirty="0"/>
              <a:t>Testing of Project</a:t>
            </a:r>
          </a:p>
          <a:p>
            <a:pPr algn="just">
              <a:lnSpc>
                <a:spcPct val="110000"/>
              </a:lnSpc>
              <a:spcBef>
                <a:spcPts val="500"/>
              </a:spcBef>
              <a:buFont typeface="Wingdings" panose="05000000000000000000" pitchFamily="2" charset="2"/>
              <a:buChar char="Ø"/>
              <a:defRPr/>
            </a:pPr>
            <a:r>
              <a:rPr lang="en-US" sz="1900" dirty="0"/>
              <a:t>Conclusion</a:t>
            </a:r>
          </a:p>
          <a:p>
            <a:pPr algn="just">
              <a:lnSpc>
                <a:spcPct val="110000"/>
              </a:lnSpc>
              <a:spcBef>
                <a:spcPts val="500"/>
              </a:spcBef>
              <a:buFont typeface="Wingdings" panose="05000000000000000000" pitchFamily="2" charset="2"/>
              <a:buChar char="Ø"/>
              <a:defRPr/>
            </a:pPr>
            <a:r>
              <a:rPr lang="en-US" sz="1900" dirty="0"/>
              <a:t>Future Scope</a:t>
            </a:r>
          </a:p>
          <a:p>
            <a:pPr algn="just">
              <a:lnSpc>
                <a:spcPct val="110000"/>
              </a:lnSpc>
              <a:spcBef>
                <a:spcPts val="500"/>
              </a:spcBef>
              <a:buFont typeface="Wingdings" panose="05000000000000000000" pitchFamily="2" charset="2"/>
              <a:buChar char="Ø"/>
              <a:defRPr/>
            </a:pPr>
            <a:r>
              <a:rPr lang="en-US" sz="1900" dirty="0"/>
              <a:t>Bibliography</a:t>
            </a:r>
          </a:p>
        </p:txBody>
      </p:sp>
    </p:spTree>
    <p:extLst>
      <p:ext uri="{BB962C8B-B14F-4D97-AF65-F5344CB8AC3E}">
        <p14:creationId xmlns:p14="http://schemas.microsoft.com/office/powerpoint/2010/main" val="2855867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6: Notices Page</a:t>
            </a:r>
            <a:endParaRPr lang="en-IN" dirty="0"/>
          </a:p>
        </p:txBody>
      </p:sp>
      <p:pic>
        <p:nvPicPr>
          <p:cNvPr id="4" name="Picture 3">
            <a:extLst>
              <a:ext uri="{FF2B5EF4-FFF2-40B4-BE49-F238E27FC236}">
                <a16:creationId xmlns:a16="http://schemas.microsoft.com/office/drawing/2014/main" id="{53A05A7C-EF30-1022-B944-D29F14D67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1"/>
            <a:ext cx="9144000" cy="4214191"/>
          </a:xfrm>
          <a:prstGeom prst="rect">
            <a:avLst/>
          </a:prstGeom>
        </p:spPr>
      </p:pic>
    </p:spTree>
    <p:extLst>
      <p:ext uri="{BB962C8B-B14F-4D97-AF65-F5344CB8AC3E}">
        <p14:creationId xmlns:p14="http://schemas.microsoft.com/office/powerpoint/2010/main" val="2584493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7: Notice </a:t>
            </a:r>
            <a:r>
              <a:rPr lang="en-US" sz="2800" dirty="0"/>
              <a:t>(with image)</a:t>
            </a:r>
            <a:endParaRPr lang="en-IN" dirty="0"/>
          </a:p>
        </p:txBody>
      </p:sp>
      <p:pic>
        <p:nvPicPr>
          <p:cNvPr id="4" name="Picture 3">
            <a:extLst>
              <a:ext uri="{FF2B5EF4-FFF2-40B4-BE49-F238E27FC236}">
                <a16:creationId xmlns:a16="http://schemas.microsoft.com/office/drawing/2014/main" id="{1E448F37-A12C-6793-4C86-AA8B5F72D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1"/>
            <a:ext cx="9144000" cy="4194313"/>
          </a:xfrm>
          <a:prstGeom prst="rect">
            <a:avLst/>
          </a:prstGeom>
        </p:spPr>
      </p:pic>
    </p:spTree>
    <p:extLst>
      <p:ext uri="{BB962C8B-B14F-4D97-AF65-F5344CB8AC3E}">
        <p14:creationId xmlns:p14="http://schemas.microsoft.com/office/powerpoint/2010/main" val="363338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8: Notice (with file)</a:t>
            </a:r>
            <a:endParaRPr lang="en-IN" dirty="0"/>
          </a:p>
        </p:txBody>
      </p:sp>
      <p:pic>
        <p:nvPicPr>
          <p:cNvPr id="5" name="Picture 4">
            <a:extLst>
              <a:ext uri="{FF2B5EF4-FFF2-40B4-BE49-F238E27FC236}">
                <a16:creationId xmlns:a16="http://schemas.microsoft.com/office/drawing/2014/main" id="{7B3D59C4-7533-1AAF-E6A0-83A1CA96D956}"/>
              </a:ext>
            </a:extLst>
          </p:cNvPr>
          <p:cNvPicPr>
            <a:picLocks noChangeAspect="1"/>
          </p:cNvPicPr>
          <p:nvPr/>
        </p:nvPicPr>
        <p:blipFill>
          <a:blip r:embed="rId2"/>
          <a:stretch>
            <a:fillRect/>
          </a:stretch>
        </p:blipFill>
        <p:spPr>
          <a:xfrm>
            <a:off x="0" y="665923"/>
            <a:ext cx="9144000" cy="4184374"/>
          </a:xfrm>
          <a:prstGeom prst="rect">
            <a:avLst/>
          </a:prstGeom>
        </p:spPr>
      </p:pic>
    </p:spTree>
    <p:extLst>
      <p:ext uri="{BB962C8B-B14F-4D97-AF65-F5344CB8AC3E}">
        <p14:creationId xmlns:p14="http://schemas.microsoft.com/office/powerpoint/2010/main" val="4434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9: Types of Notices </a:t>
            </a:r>
            <a:endParaRPr lang="en-IN" dirty="0"/>
          </a:p>
        </p:txBody>
      </p:sp>
      <p:pic>
        <p:nvPicPr>
          <p:cNvPr id="4" name="Picture 3">
            <a:extLst>
              <a:ext uri="{FF2B5EF4-FFF2-40B4-BE49-F238E27FC236}">
                <a16:creationId xmlns:a16="http://schemas.microsoft.com/office/drawing/2014/main" id="{4AD7687C-FF1A-1B56-3A66-1C994D1BB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983"/>
            <a:ext cx="9144000" cy="4194313"/>
          </a:xfrm>
          <a:prstGeom prst="rect">
            <a:avLst/>
          </a:prstGeom>
        </p:spPr>
      </p:pic>
    </p:spTree>
    <p:extLst>
      <p:ext uri="{BB962C8B-B14F-4D97-AF65-F5344CB8AC3E}">
        <p14:creationId xmlns:p14="http://schemas.microsoft.com/office/powerpoint/2010/main" val="4235736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10: Gallery</a:t>
            </a:r>
            <a:endParaRPr lang="en-IN" dirty="0"/>
          </a:p>
        </p:txBody>
      </p:sp>
      <p:pic>
        <p:nvPicPr>
          <p:cNvPr id="4" name="Picture 3">
            <a:extLst>
              <a:ext uri="{FF2B5EF4-FFF2-40B4-BE49-F238E27FC236}">
                <a16:creationId xmlns:a16="http://schemas.microsoft.com/office/drawing/2014/main" id="{F46FC00B-8BD8-47B1-963D-AD9238172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2"/>
            <a:ext cx="9144000" cy="4204252"/>
          </a:xfrm>
          <a:prstGeom prst="rect">
            <a:avLst/>
          </a:prstGeom>
        </p:spPr>
      </p:pic>
    </p:spTree>
    <p:extLst>
      <p:ext uri="{BB962C8B-B14F-4D97-AF65-F5344CB8AC3E}">
        <p14:creationId xmlns:p14="http://schemas.microsoft.com/office/powerpoint/2010/main" val="24469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11: Feedback</a:t>
            </a:r>
            <a:endParaRPr lang="en-IN" dirty="0"/>
          </a:p>
        </p:txBody>
      </p:sp>
      <p:pic>
        <p:nvPicPr>
          <p:cNvPr id="4" name="Picture 3">
            <a:extLst>
              <a:ext uri="{FF2B5EF4-FFF2-40B4-BE49-F238E27FC236}">
                <a16:creationId xmlns:a16="http://schemas.microsoft.com/office/drawing/2014/main" id="{6514C42E-9599-3EC8-B824-DFA813D08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1"/>
            <a:ext cx="9144000" cy="4144617"/>
          </a:xfrm>
          <a:prstGeom prst="rect">
            <a:avLst/>
          </a:prstGeom>
        </p:spPr>
      </p:pic>
    </p:spTree>
    <p:extLst>
      <p:ext uri="{BB962C8B-B14F-4D97-AF65-F5344CB8AC3E}">
        <p14:creationId xmlns:p14="http://schemas.microsoft.com/office/powerpoint/2010/main" val="375333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12: Faculty Page</a:t>
            </a:r>
            <a:endParaRPr lang="en-IN" dirty="0"/>
          </a:p>
        </p:txBody>
      </p:sp>
      <p:pic>
        <p:nvPicPr>
          <p:cNvPr id="4" name="Picture 3">
            <a:extLst>
              <a:ext uri="{FF2B5EF4-FFF2-40B4-BE49-F238E27FC236}">
                <a16:creationId xmlns:a16="http://schemas.microsoft.com/office/drawing/2014/main" id="{3606CC78-D4F7-C140-4E1D-FF553EECB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042"/>
            <a:ext cx="9144000" cy="4244009"/>
          </a:xfrm>
          <a:prstGeom prst="rect">
            <a:avLst/>
          </a:prstGeom>
        </p:spPr>
      </p:pic>
    </p:spTree>
    <p:extLst>
      <p:ext uri="{BB962C8B-B14F-4D97-AF65-F5344CB8AC3E}">
        <p14:creationId xmlns:p14="http://schemas.microsoft.com/office/powerpoint/2010/main" val="275114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13: Faculty Details</a:t>
            </a:r>
            <a:endParaRPr lang="en-IN" dirty="0"/>
          </a:p>
        </p:txBody>
      </p:sp>
      <p:pic>
        <p:nvPicPr>
          <p:cNvPr id="4" name="Picture 3">
            <a:extLst>
              <a:ext uri="{FF2B5EF4-FFF2-40B4-BE49-F238E27FC236}">
                <a16:creationId xmlns:a16="http://schemas.microsoft.com/office/drawing/2014/main" id="{563800A2-0BA4-2D69-D1A4-3FC5C5AF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860"/>
            <a:ext cx="9144000" cy="4164497"/>
          </a:xfrm>
          <a:prstGeom prst="rect">
            <a:avLst/>
          </a:prstGeom>
        </p:spPr>
      </p:pic>
    </p:spTree>
    <p:extLst>
      <p:ext uri="{BB962C8B-B14F-4D97-AF65-F5344CB8AC3E}">
        <p14:creationId xmlns:p14="http://schemas.microsoft.com/office/powerpoint/2010/main" val="391660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14: Faculty Details</a:t>
            </a:r>
            <a:endParaRPr lang="en-IN" dirty="0"/>
          </a:p>
        </p:txBody>
      </p:sp>
      <p:pic>
        <p:nvPicPr>
          <p:cNvPr id="5" name="Picture 4">
            <a:extLst>
              <a:ext uri="{FF2B5EF4-FFF2-40B4-BE49-F238E27FC236}">
                <a16:creationId xmlns:a16="http://schemas.microsoft.com/office/drawing/2014/main" id="{D14270FB-5333-8E4B-F5CE-26A6C43FA92B}"/>
              </a:ext>
            </a:extLst>
          </p:cNvPr>
          <p:cNvPicPr>
            <a:picLocks noChangeAspect="1"/>
          </p:cNvPicPr>
          <p:nvPr/>
        </p:nvPicPr>
        <p:blipFill>
          <a:blip r:embed="rId2"/>
          <a:stretch>
            <a:fillRect/>
          </a:stretch>
        </p:blipFill>
        <p:spPr>
          <a:xfrm>
            <a:off x="0" y="894522"/>
            <a:ext cx="9144000" cy="3806687"/>
          </a:xfrm>
          <a:prstGeom prst="rect">
            <a:avLst/>
          </a:prstGeom>
        </p:spPr>
      </p:pic>
    </p:spTree>
    <p:extLst>
      <p:ext uri="{BB962C8B-B14F-4D97-AF65-F5344CB8AC3E}">
        <p14:creationId xmlns:p14="http://schemas.microsoft.com/office/powerpoint/2010/main" val="3066503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15: Support Staff Page</a:t>
            </a:r>
            <a:endParaRPr lang="en-IN" dirty="0"/>
          </a:p>
        </p:txBody>
      </p:sp>
      <p:pic>
        <p:nvPicPr>
          <p:cNvPr id="4" name="Picture 3">
            <a:extLst>
              <a:ext uri="{FF2B5EF4-FFF2-40B4-BE49-F238E27FC236}">
                <a16:creationId xmlns:a16="http://schemas.microsoft.com/office/drawing/2014/main" id="{76E9B7B0-A734-F743-7F02-E9A2B9159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860"/>
            <a:ext cx="9144000" cy="4194313"/>
          </a:xfrm>
          <a:prstGeom prst="rect">
            <a:avLst/>
          </a:prstGeom>
        </p:spPr>
      </p:pic>
    </p:spTree>
    <p:extLst>
      <p:ext uri="{BB962C8B-B14F-4D97-AF65-F5344CB8AC3E}">
        <p14:creationId xmlns:p14="http://schemas.microsoft.com/office/powerpoint/2010/main" val="141485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1"/>
            <a:ext cx="7643446" cy="553031"/>
          </a:xfrm>
        </p:spPr>
        <p:txBody>
          <a:bodyPr/>
          <a:lstStyle/>
          <a:p>
            <a:pPr>
              <a:defRPr/>
            </a:pPr>
            <a:r>
              <a:rPr lang="en-US" sz="3400" dirty="0"/>
              <a:t>Problem Description</a:t>
            </a:r>
          </a:p>
        </p:txBody>
      </p:sp>
      <p:sp>
        <p:nvSpPr>
          <p:cNvPr id="3" name="Content Placeholder 2"/>
          <p:cNvSpPr>
            <a:spLocks noGrp="1"/>
          </p:cNvSpPr>
          <p:nvPr>
            <p:ph idx="1"/>
          </p:nvPr>
        </p:nvSpPr>
        <p:spPr>
          <a:xfrm>
            <a:off x="228600" y="1033670"/>
            <a:ext cx="8716618" cy="3697356"/>
          </a:xfrm>
        </p:spPr>
        <p:txBody>
          <a:bodyPr/>
          <a:lstStyle/>
          <a:p>
            <a:pPr marL="0" indent="0" algn="just">
              <a:lnSpc>
                <a:spcPct val="125000"/>
              </a:lnSpc>
              <a:spcBef>
                <a:spcPts val="1200"/>
              </a:spcBef>
              <a:buNone/>
              <a:defRPr/>
            </a:pPr>
            <a:r>
              <a:rPr lang="en-US" sz="1300" dirty="0"/>
              <a:t>The college website currently faces several challenges that impact its overall effectiveness, user experience, and functionality. </a:t>
            </a:r>
          </a:p>
          <a:p>
            <a:pPr algn="just">
              <a:lnSpc>
                <a:spcPct val="125000"/>
              </a:lnSpc>
              <a:spcBef>
                <a:spcPts val="1200"/>
              </a:spcBef>
              <a:buFont typeface="Wingdings" panose="05000000000000000000" pitchFamily="2" charset="2"/>
              <a:buChar char="Ø"/>
              <a:defRPr/>
            </a:pPr>
            <a:r>
              <a:rPr lang="en-US" sz="1300" dirty="0"/>
              <a:t>The website exhibits an outdated design, which may result in a </a:t>
            </a:r>
            <a:r>
              <a:rPr lang="en-US" sz="1300" b="1" dirty="0"/>
              <a:t>less engaging and intuitive user experience and mobile responsiveness</a:t>
            </a:r>
            <a:r>
              <a:rPr lang="en-US" sz="1300" dirty="0"/>
              <a:t>. The website may not be optimized for mobile devices, resulting in a suboptimal experience for users accessing it from smartphones or tablets. Images, text, or interactive elements do not scale appropriately on smaller screens.</a:t>
            </a:r>
          </a:p>
          <a:p>
            <a:pPr algn="just">
              <a:lnSpc>
                <a:spcPct val="125000"/>
              </a:lnSpc>
              <a:spcBef>
                <a:spcPts val="1200"/>
              </a:spcBef>
              <a:buFont typeface="Wingdings" panose="05000000000000000000" pitchFamily="2" charset="2"/>
              <a:buChar char="Ø"/>
              <a:defRPr/>
            </a:pPr>
            <a:r>
              <a:rPr lang="en-US" sz="1300" dirty="0"/>
              <a:t>Outdated information is present on various sections of the website, including course details, faculty listings, and event calendars. Lack of a streamlined content management process for regular updates and maintenance. Developing an intuitive, and </a:t>
            </a:r>
            <a:r>
              <a:rPr lang="en-US" sz="1300" b="1" dirty="0"/>
              <a:t>scalable platform with effective customer support adds complexity.</a:t>
            </a:r>
          </a:p>
          <a:p>
            <a:pPr algn="just">
              <a:lnSpc>
                <a:spcPct val="125000"/>
              </a:lnSpc>
              <a:spcBef>
                <a:spcPts val="1200"/>
              </a:spcBef>
              <a:buFont typeface="Wingdings" panose="05000000000000000000" pitchFamily="2" charset="2"/>
              <a:buChar char="Ø"/>
              <a:defRPr/>
            </a:pPr>
            <a:r>
              <a:rPr lang="en-US" sz="1300" dirty="0"/>
              <a:t>Reports of potential </a:t>
            </a:r>
            <a:r>
              <a:rPr lang="en-US" sz="1300" b="1" dirty="0"/>
              <a:t>security vulnerabilities</a:t>
            </a:r>
            <a:r>
              <a:rPr lang="en-US" sz="1300" dirty="0"/>
              <a:t>, posing risks to user data and the integrity of the website. A need for an updated security infrastructure to protect against potential threats. Along with it absence of a </a:t>
            </a:r>
            <a:r>
              <a:rPr lang="en-US" sz="1300" b="1" dirty="0"/>
              <a:t>robust feedback mechanism </a:t>
            </a:r>
            <a:r>
              <a:rPr lang="en-US" sz="1300" dirty="0"/>
              <a:t>for users to report issues, provide suggestions, or seek assistance. Limited channels for users to communicate problems to the website administrators.</a:t>
            </a:r>
          </a:p>
        </p:txBody>
      </p:sp>
    </p:spTree>
    <p:extLst>
      <p:ext uri="{BB962C8B-B14F-4D97-AF65-F5344CB8AC3E}">
        <p14:creationId xmlns:p14="http://schemas.microsoft.com/office/powerpoint/2010/main" val="234473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16: Subjects List</a:t>
            </a:r>
            <a:endParaRPr lang="en-IN" dirty="0"/>
          </a:p>
        </p:txBody>
      </p:sp>
      <p:pic>
        <p:nvPicPr>
          <p:cNvPr id="4" name="Picture 3">
            <a:extLst>
              <a:ext uri="{FF2B5EF4-FFF2-40B4-BE49-F238E27FC236}">
                <a16:creationId xmlns:a16="http://schemas.microsoft.com/office/drawing/2014/main" id="{DB8AA5BE-CBE6-D442-882C-39D62E969836}"/>
              </a:ext>
            </a:extLst>
          </p:cNvPr>
          <p:cNvPicPr>
            <a:picLocks noChangeAspect="1"/>
          </p:cNvPicPr>
          <p:nvPr/>
        </p:nvPicPr>
        <p:blipFill>
          <a:blip r:embed="rId2"/>
          <a:stretch>
            <a:fillRect/>
          </a:stretch>
        </p:blipFill>
        <p:spPr>
          <a:xfrm>
            <a:off x="0" y="665923"/>
            <a:ext cx="9144000" cy="4194312"/>
          </a:xfrm>
          <a:prstGeom prst="rect">
            <a:avLst/>
          </a:prstGeom>
        </p:spPr>
      </p:pic>
    </p:spTree>
    <p:extLst>
      <p:ext uri="{BB962C8B-B14F-4D97-AF65-F5344CB8AC3E}">
        <p14:creationId xmlns:p14="http://schemas.microsoft.com/office/powerpoint/2010/main" val="364501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17: Course Materials</a:t>
            </a:r>
            <a:endParaRPr lang="en-IN" dirty="0"/>
          </a:p>
        </p:txBody>
      </p:sp>
      <p:pic>
        <p:nvPicPr>
          <p:cNvPr id="4" name="Picture 3">
            <a:extLst>
              <a:ext uri="{FF2B5EF4-FFF2-40B4-BE49-F238E27FC236}">
                <a16:creationId xmlns:a16="http://schemas.microsoft.com/office/drawing/2014/main" id="{C6EA9FC4-85E9-BFDB-B7E4-77D1AF1A8262}"/>
              </a:ext>
            </a:extLst>
          </p:cNvPr>
          <p:cNvPicPr>
            <a:picLocks noChangeAspect="1"/>
          </p:cNvPicPr>
          <p:nvPr/>
        </p:nvPicPr>
        <p:blipFill>
          <a:blip r:embed="rId2"/>
          <a:stretch>
            <a:fillRect/>
          </a:stretch>
        </p:blipFill>
        <p:spPr>
          <a:xfrm>
            <a:off x="0" y="675861"/>
            <a:ext cx="9144000" cy="4154556"/>
          </a:xfrm>
          <a:prstGeom prst="rect">
            <a:avLst/>
          </a:prstGeom>
        </p:spPr>
      </p:pic>
    </p:spTree>
    <p:extLst>
      <p:ext uri="{BB962C8B-B14F-4D97-AF65-F5344CB8AC3E}">
        <p14:creationId xmlns:p14="http://schemas.microsoft.com/office/powerpoint/2010/main" val="76685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18: Course Materials</a:t>
            </a:r>
            <a:endParaRPr lang="en-IN" dirty="0"/>
          </a:p>
        </p:txBody>
      </p:sp>
      <p:pic>
        <p:nvPicPr>
          <p:cNvPr id="5" name="Picture 4">
            <a:extLst>
              <a:ext uri="{FF2B5EF4-FFF2-40B4-BE49-F238E27FC236}">
                <a16:creationId xmlns:a16="http://schemas.microsoft.com/office/drawing/2014/main" id="{A27E14A3-4662-083F-DEB0-2FAF04A55A6E}"/>
              </a:ext>
            </a:extLst>
          </p:cNvPr>
          <p:cNvPicPr>
            <a:picLocks noChangeAspect="1"/>
          </p:cNvPicPr>
          <p:nvPr/>
        </p:nvPicPr>
        <p:blipFill>
          <a:blip r:embed="rId2"/>
          <a:stretch>
            <a:fillRect/>
          </a:stretch>
        </p:blipFill>
        <p:spPr>
          <a:xfrm>
            <a:off x="0" y="705678"/>
            <a:ext cx="9144000" cy="4174435"/>
          </a:xfrm>
          <a:prstGeom prst="rect">
            <a:avLst/>
          </a:prstGeom>
        </p:spPr>
      </p:pic>
    </p:spTree>
    <p:extLst>
      <p:ext uri="{BB962C8B-B14F-4D97-AF65-F5344CB8AC3E}">
        <p14:creationId xmlns:p14="http://schemas.microsoft.com/office/powerpoint/2010/main" val="1706636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19: Course Materials</a:t>
            </a:r>
            <a:endParaRPr lang="en-IN" dirty="0"/>
          </a:p>
        </p:txBody>
      </p:sp>
      <p:pic>
        <p:nvPicPr>
          <p:cNvPr id="4" name="Picture 3">
            <a:extLst>
              <a:ext uri="{FF2B5EF4-FFF2-40B4-BE49-F238E27FC236}">
                <a16:creationId xmlns:a16="http://schemas.microsoft.com/office/drawing/2014/main" id="{0EE2D745-B0EA-2807-DFA0-86951442E5AA}"/>
              </a:ext>
            </a:extLst>
          </p:cNvPr>
          <p:cNvPicPr>
            <a:picLocks noChangeAspect="1"/>
          </p:cNvPicPr>
          <p:nvPr/>
        </p:nvPicPr>
        <p:blipFill>
          <a:blip r:embed="rId2"/>
          <a:stretch>
            <a:fillRect/>
          </a:stretch>
        </p:blipFill>
        <p:spPr>
          <a:xfrm>
            <a:off x="0" y="1302026"/>
            <a:ext cx="9144000" cy="3081132"/>
          </a:xfrm>
          <a:prstGeom prst="rect">
            <a:avLst/>
          </a:prstGeom>
        </p:spPr>
      </p:pic>
    </p:spTree>
    <p:extLst>
      <p:ext uri="{BB962C8B-B14F-4D97-AF65-F5344CB8AC3E}">
        <p14:creationId xmlns:p14="http://schemas.microsoft.com/office/powerpoint/2010/main" val="1549874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20: Login Page</a:t>
            </a:r>
            <a:endParaRPr lang="en-IN" dirty="0"/>
          </a:p>
        </p:txBody>
      </p:sp>
      <p:pic>
        <p:nvPicPr>
          <p:cNvPr id="5" name="Picture 4">
            <a:extLst>
              <a:ext uri="{FF2B5EF4-FFF2-40B4-BE49-F238E27FC236}">
                <a16:creationId xmlns:a16="http://schemas.microsoft.com/office/drawing/2014/main" id="{C4347061-E298-4F5E-35C6-D25429DFB167}"/>
              </a:ext>
            </a:extLst>
          </p:cNvPr>
          <p:cNvPicPr>
            <a:picLocks noChangeAspect="1"/>
          </p:cNvPicPr>
          <p:nvPr/>
        </p:nvPicPr>
        <p:blipFill>
          <a:blip r:embed="rId2"/>
          <a:stretch>
            <a:fillRect/>
          </a:stretch>
        </p:blipFill>
        <p:spPr>
          <a:xfrm>
            <a:off x="0" y="669850"/>
            <a:ext cx="9144000" cy="4210493"/>
          </a:xfrm>
          <a:prstGeom prst="rect">
            <a:avLst/>
          </a:prstGeom>
        </p:spPr>
      </p:pic>
    </p:spTree>
    <p:extLst>
      <p:ext uri="{BB962C8B-B14F-4D97-AF65-F5344CB8AC3E}">
        <p14:creationId xmlns:p14="http://schemas.microsoft.com/office/powerpoint/2010/main" val="3617234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21: Admin Dashboard</a:t>
            </a:r>
            <a:endParaRPr lang="en-IN" dirty="0"/>
          </a:p>
        </p:txBody>
      </p:sp>
      <p:pic>
        <p:nvPicPr>
          <p:cNvPr id="4" name="Picture 3">
            <a:extLst>
              <a:ext uri="{FF2B5EF4-FFF2-40B4-BE49-F238E27FC236}">
                <a16:creationId xmlns:a16="http://schemas.microsoft.com/office/drawing/2014/main" id="{C3D187EA-5FA1-5B05-D733-EC0DCDB3E556}"/>
              </a:ext>
            </a:extLst>
          </p:cNvPr>
          <p:cNvPicPr>
            <a:picLocks noChangeAspect="1"/>
          </p:cNvPicPr>
          <p:nvPr/>
        </p:nvPicPr>
        <p:blipFill>
          <a:blip r:embed="rId2"/>
          <a:stretch>
            <a:fillRect/>
          </a:stretch>
        </p:blipFill>
        <p:spPr>
          <a:xfrm>
            <a:off x="0" y="725557"/>
            <a:ext cx="9144000" cy="4154787"/>
          </a:xfrm>
          <a:prstGeom prst="rect">
            <a:avLst/>
          </a:prstGeom>
        </p:spPr>
      </p:pic>
    </p:spTree>
    <p:extLst>
      <p:ext uri="{BB962C8B-B14F-4D97-AF65-F5344CB8AC3E}">
        <p14:creationId xmlns:p14="http://schemas.microsoft.com/office/powerpoint/2010/main" val="191419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22: Add Faculty Details </a:t>
            </a:r>
            <a:endParaRPr lang="en-IN" dirty="0"/>
          </a:p>
        </p:txBody>
      </p:sp>
      <p:pic>
        <p:nvPicPr>
          <p:cNvPr id="5" name="Picture 4">
            <a:extLst>
              <a:ext uri="{FF2B5EF4-FFF2-40B4-BE49-F238E27FC236}">
                <a16:creationId xmlns:a16="http://schemas.microsoft.com/office/drawing/2014/main" id="{A7CA50B5-1FF8-AC7E-3413-10811F576ED0}"/>
              </a:ext>
            </a:extLst>
          </p:cNvPr>
          <p:cNvPicPr>
            <a:picLocks noChangeAspect="1"/>
          </p:cNvPicPr>
          <p:nvPr/>
        </p:nvPicPr>
        <p:blipFill>
          <a:blip r:embed="rId2"/>
          <a:stretch>
            <a:fillRect/>
          </a:stretch>
        </p:blipFill>
        <p:spPr>
          <a:xfrm>
            <a:off x="0" y="655983"/>
            <a:ext cx="9144000" cy="4214191"/>
          </a:xfrm>
          <a:prstGeom prst="rect">
            <a:avLst/>
          </a:prstGeom>
        </p:spPr>
      </p:pic>
    </p:spTree>
    <p:extLst>
      <p:ext uri="{BB962C8B-B14F-4D97-AF65-F5344CB8AC3E}">
        <p14:creationId xmlns:p14="http://schemas.microsoft.com/office/powerpoint/2010/main" val="2060365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23: Add Faculty Details </a:t>
            </a:r>
            <a:endParaRPr lang="en-IN" dirty="0"/>
          </a:p>
        </p:txBody>
      </p:sp>
      <p:pic>
        <p:nvPicPr>
          <p:cNvPr id="4" name="Picture 3">
            <a:extLst>
              <a:ext uri="{FF2B5EF4-FFF2-40B4-BE49-F238E27FC236}">
                <a16:creationId xmlns:a16="http://schemas.microsoft.com/office/drawing/2014/main" id="{E00D5873-A60D-5380-8761-2A3F0DE9964B}"/>
              </a:ext>
            </a:extLst>
          </p:cNvPr>
          <p:cNvPicPr>
            <a:picLocks noChangeAspect="1"/>
          </p:cNvPicPr>
          <p:nvPr/>
        </p:nvPicPr>
        <p:blipFill>
          <a:blip r:embed="rId2"/>
          <a:stretch>
            <a:fillRect/>
          </a:stretch>
        </p:blipFill>
        <p:spPr>
          <a:xfrm>
            <a:off x="0" y="695740"/>
            <a:ext cx="9144000" cy="4137606"/>
          </a:xfrm>
          <a:prstGeom prst="rect">
            <a:avLst/>
          </a:prstGeom>
        </p:spPr>
      </p:pic>
    </p:spTree>
    <p:extLst>
      <p:ext uri="{BB962C8B-B14F-4D97-AF65-F5344CB8AC3E}">
        <p14:creationId xmlns:p14="http://schemas.microsoft.com/office/powerpoint/2010/main" val="3394135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24: Manage Faculty</a:t>
            </a:r>
            <a:endParaRPr lang="en-IN" dirty="0"/>
          </a:p>
        </p:txBody>
      </p:sp>
      <p:pic>
        <p:nvPicPr>
          <p:cNvPr id="5" name="Picture 4">
            <a:extLst>
              <a:ext uri="{FF2B5EF4-FFF2-40B4-BE49-F238E27FC236}">
                <a16:creationId xmlns:a16="http://schemas.microsoft.com/office/drawing/2014/main" id="{46F65D7C-1DDA-603B-051C-5BD6087E7CE7}"/>
              </a:ext>
            </a:extLst>
          </p:cNvPr>
          <p:cNvPicPr>
            <a:picLocks noChangeAspect="1"/>
          </p:cNvPicPr>
          <p:nvPr/>
        </p:nvPicPr>
        <p:blipFill>
          <a:blip r:embed="rId2"/>
          <a:stretch>
            <a:fillRect/>
          </a:stretch>
        </p:blipFill>
        <p:spPr>
          <a:xfrm>
            <a:off x="0" y="687573"/>
            <a:ext cx="9144000" cy="4245429"/>
          </a:xfrm>
          <a:prstGeom prst="rect">
            <a:avLst/>
          </a:prstGeom>
        </p:spPr>
      </p:pic>
    </p:spTree>
    <p:extLst>
      <p:ext uri="{BB962C8B-B14F-4D97-AF65-F5344CB8AC3E}">
        <p14:creationId xmlns:p14="http://schemas.microsoft.com/office/powerpoint/2010/main" val="263506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25: Add Image</a:t>
            </a:r>
            <a:endParaRPr lang="en-IN" dirty="0"/>
          </a:p>
        </p:txBody>
      </p:sp>
      <p:pic>
        <p:nvPicPr>
          <p:cNvPr id="5" name="Picture 4">
            <a:extLst>
              <a:ext uri="{FF2B5EF4-FFF2-40B4-BE49-F238E27FC236}">
                <a16:creationId xmlns:a16="http://schemas.microsoft.com/office/drawing/2014/main" id="{FE6B2342-AD09-814C-D136-9EA98F3C0DA4}"/>
              </a:ext>
            </a:extLst>
          </p:cNvPr>
          <p:cNvPicPr>
            <a:picLocks noChangeAspect="1"/>
          </p:cNvPicPr>
          <p:nvPr/>
        </p:nvPicPr>
        <p:blipFill>
          <a:blip r:embed="rId2"/>
          <a:stretch>
            <a:fillRect/>
          </a:stretch>
        </p:blipFill>
        <p:spPr>
          <a:xfrm>
            <a:off x="0" y="655983"/>
            <a:ext cx="9144000" cy="4219457"/>
          </a:xfrm>
          <a:prstGeom prst="rect">
            <a:avLst/>
          </a:prstGeom>
        </p:spPr>
      </p:pic>
    </p:spTree>
    <p:extLst>
      <p:ext uri="{BB962C8B-B14F-4D97-AF65-F5344CB8AC3E}">
        <p14:creationId xmlns:p14="http://schemas.microsoft.com/office/powerpoint/2010/main" val="405790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Aim and Objectives</a:t>
            </a:r>
          </a:p>
        </p:txBody>
      </p:sp>
      <p:sp>
        <p:nvSpPr>
          <p:cNvPr id="3" name="Content Placeholder 2"/>
          <p:cNvSpPr>
            <a:spLocks noGrp="1"/>
          </p:cNvSpPr>
          <p:nvPr>
            <p:ph idx="1"/>
          </p:nvPr>
        </p:nvSpPr>
        <p:spPr>
          <a:xfrm>
            <a:off x="243254" y="874643"/>
            <a:ext cx="8708781" cy="3826566"/>
          </a:xfrm>
        </p:spPr>
        <p:txBody>
          <a:bodyPr/>
          <a:lstStyle/>
          <a:p>
            <a:pPr algn="just">
              <a:lnSpc>
                <a:spcPct val="125000"/>
              </a:lnSpc>
              <a:spcBef>
                <a:spcPts val="1200"/>
              </a:spcBef>
              <a:defRPr/>
            </a:pPr>
            <a:r>
              <a:rPr lang="en-US" sz="2200" b="1" dirty="0">
                <a:solidFill>
                  <a:srgbClr val="0000CC"/>
                </a:solidFill>
              </a:rPr>
              <a:t>AIM</a:t>
            </a:r>
          </a:p>
          <a:p>
            <a:pPr marL="340923" lvl="1" indent="0" algn="just">
              <a:lnSpc>
                <a:spcPct val="125000"/>
              </a:lnSpc>
              <a:spcBef>
                <a:spcPts val="600"/>
              </a:spcBef>
              <a:buNone/>
              <a:defRPr/>
            </a:pPr>
            <a:r>
              <a:rPr lang="en-US" sz="1400" dirty="0"/>
              <a:t>The primary aim of this project is to successfully transition the </a:t>
            </a:r>
            <a:r>
              <a:rPr lang="en-US" sz="1400"/>
              <a:t>existing college </a:t>
            </a:r>
            <a:r>
              <a:rPr lang="en-US" sz="1400" dirty="0"/>
              <a:t>website to the MERN stack – an advanced technology stack encompassing MongoDB, Express.js, React, and Node.js while ensuring accuracy, legality, and functionality.</a:t>
            </a:r>
            <a:endParaRPr lang="en-US" sz="1400" b="1" dirty="0">
              <a:solidFill>
                <a:srgbClr val="0000CC"/>
              </a:solidFill>
            </a:endParaRPr>
          </a:p>
          <a:p>
            <a:pPr algn="just">
              <a:lnSpc>
                <a:spcPct val="125000"/>
              </a:lnSpc>
              <a:spcBef>
                <a:spcPts val="1200"/>
              </a:spcBef>
              <a:spcAft>
                <a:spcPts val="600"/>
              </a:spcAft>
              <a:defRPr/>
            </a:pPr>
            <a:r>
              <a:rPr lang="en-US" sz="2200" b="1" dirty="0">
                <a:solidFill>
                  <a:srgbClr val="0000CC"/>
                </a:solidFill>
              </a:rPr>
              <a:t>OBJECTIVES</a:t>
            </a:r>
          </a:p>
          <a:p>
            <a:pPr marL="626673" lvl="1" indent="-285750" algn="just">
              <a:spcAft>
                <a:spcPts val="600"/>
              </a:spcAft>
              <a:buFont typeface="Wingdings" panose="05000000000000000000" pitchFamily="2" charset="2"/>
              <a:buChar char="Ø"/>
            </a:pPr>
            <a:r>
              <a:rPr lang="en-IN" sz="1400" b="0" i="0" dirty="0">
                <a:solidFill>
                  <a:srgbClr val="0D0D0D"/>
                </a:solidFill>
                <a:effectLst/>
                <a:highlight>
                  <a:srgbClr val="FFFFFF"/>
                </a:highlight>
              </a:rPr>
              <a:t>Tailor the website's layout and navigation to guide users, including students, faculty, and visitors. </a:t>
            </a:r>
            <a:r>
              <a:rPr lang="en-IN" sz="1400" b="1" i="0" dirty="0">
                <a:solidFill>
                  <a:srgbClr val="0D0D0D"/>
                </a:solidFill>
                <a:effectLst/>
                <a:highlight>
                  <a:srgbClr val="FFFFFF"/>
                </a:highlight>
              </a:rPr>
              <a:t>Employ user-friendly interfaces</a:t>
            </a:r>
            <a:r>
              <a:rPr lang="en-IN" sz="1400" b="0" i="0" dirty="0">
                <a:solidFill>
                  <a:srgbClr val="0D0D0D"/>
                </a:solidFill>
                <a:effectLst/>
                <a:highlight>
                  <a:srgbClr val="FFFFFF"/>
                </a:highlight>
              </a:rPr>
              <a:t> to enhance ease of use and ensure that users can quickly locate the information. </a:t>
            </a:r>
            <a:r>
              <a:rPr lang="en-US" sz="1400" dirty="0"/>
              <a:t>Implement a responsive design to ensure a seamless and consistent user experience across various devices.</a:t>
            </a:r>
            <a:endParaRPr lang="en-IN" sz="1400" b="0" i="0" dirty="0">
              <a:solidFill>
                <a:srgbClr val="0D0D0D"/>
              </a:solidFill>
              <a:effectLst/>
              <a:highlight>
                <a:srgbClr val="FFFFFF"/>
              </a:highlight>
            </a:endParaRPr>
          </a:p>
          <a:p>
            <a:pPr marL="626673" lvl="1" indent="-285750" algn="just">
              <a:spcAft>
                <a:spcPts val="600"/>
              </a:spcAft>
              <a:buFont typeface="Wingdings" panose="05000000000000000000" pitchFamily="2" charset="2"/>
              <a:buChar char="Ø"/>
            </a:pPr>
            <a:r>
              <a:rPr lang="en-US" sz="1400" dirty="0"/>
              <a:t>Ensure </a:t>
            </a:r>
            <a:r>
              <a:rPr lang="en-US" sz="1400" b="1" dirty="0"/>
              <a:t>quick and easy access </a:t>
            </a:r>
            <a:r>
              <a:rPr lang="en-US" sz="1400" dirty="0"/>
              <a:t>to essential information such as course details, academic calendars, faculty profiles, and campus resources.</a:t>
            </a:r>
          </a:p>
          <a:p>
            <a:pPr marL="626673" lvl="1" indent="-285750" algn="just">
              <a:buFont typeface="Wingdings" panose="05000000000000000000" pitchFamily="2" charset="2"/>
              <a:buChar char="Ø"/>
            </a:pPr>
            <a:r>
              <a:rPr lang="en-US" sz="1400" dirty="0"/>
              <a:t>Incorporate dynamic elements and </a:t>
            </a:r>
            <a:r>
              <a:rPr lang="en-US" sz="1400" b="1" dirty="0"/>
              <a:t>interactive features </a:t>
            </a:r>
            <a:r>
              <a:rPr lang="en-US" sz="1400" dirty="0"/>
              <a:t>to engage users, such as live event feeds, multimedia content, and real-time updates.</a:t>
            </a:r>
            <a:endParaRPr lang="en-IN" sz="1400" b="0" i="0" dirty="0">
              <a:solidFill>
                <a:srgbClr val="202124"/>
              </a:solidFill>
              <a:effectLst/>
            </a:endParaRPr>
          </a:p>
        </p:txBody>
      </p:sp>
    </p:spTree>
    <p:extLst>
      <p:ext uri="{BB962C8B-B14F-4D97-AF65-F5344CB8AC3E}">
        <p14:creationId xmlns:p14="http://schemas.microsoft.com/office/powerpoint/2010/main" val="120697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26: Manage Images</a:t>
            </a:r>
            <a:endParaRPr lang="en-IN" dirty="0"/>
          </a:p>
        </p:txBody>
      </p:sp>
      <p:pic>
        <p:nvPicPr>
          <p:cNvPr id="5" name="Picture 4">
            <a:extLst>
              <a:ext uri="{FF2B5EF4-FFF2-40B4-BE49-F238E27FC236}">
                <a16:creationId xmlns:a16="http://schemas.microsoft.com/office/drawing/2014/main" id="{52645115-20CB-4329-CD9D-8577BB4E5667}"/>
              </a:ext>
            </a:extLst>
          </p:cNvPr>
          <p:cNvPicPr>
            <a:picLocks noChangeAspect="1"/>
          </p:cNvPicPr>
          <p:nvPr/>
        </p:nvPicPr>
        <p:blipFill>
          <a:blip r:embed="rId2"/>
          <a:stretch>
            <a:fillRect/>
          </a:stretch>
        </p:blipFill>
        <p:spPr>
          <a:xfrm>
            <a:off x="0" y="665879"/>
            <a:ext cx="9144000" cy="4229185"/>
          </a:xfrm>
          <a:prstGeom prst="rect">
            <a:avLst/>
          </a:prstGeom>
        </p:spPr>
      </p:pic>
    </p:spTree>
    <p:extLst>
      <p:ext uri="{BB962C8B-B14F-4D97-AF65-F5344CB8AC3E}">
        <p14:creationId xmlns:p14="http://schemas.microsoft.com/office/powerpoint/2010/main" val="111050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27: Add Notice</a:t>
            </a:r>
            <a:endParaRPr lang="en-IN" dirty="0"/>
          </a:p>
        </p:txBody>
      </p:sp>
      <p:pic>
        <p:nvPicPr>
          <p:cNvPr id="5" name="Picture 4">
            <a:extLst>
              <a:ext uri="{FF2B5EF4-FFF2-40B4-BE49-F238E27FC236}">
                <a16:creationId xmlns:a16="http://schemas.microsoft.com/office/drawing/2014/main" id="{0A45437C-7FDD-3FB4-85B9-D62BE6457DE0}"/>
              </a:ext>
            </a:extLst>
          </p:cNvPr>
          <p:cNvPicPr>
            <a:picLocks noChangeAspect="1"/>
          </p:cNvPicPr>
          <p:nvPr/>
        </p:nvPicPr>
        <p:blipFill>
          <a:blip r:embed="rId2"/>
          <a:stretch>
            <a:fillRect/>
          </a:stretch>
        </p:blipFill>
        <p:spPr>
          <a:xfrm>
            <a:off x="0" y="672968"/>
            <a:ext cx="9144000" cy="4216663"/>
          </a:xfrm>
          <a:prstGeom prst="rect">
            <a:avLst/>
          </a:prstGeom>
        </p:spPr>
      </p:pic>
    </p:spTree>
    <p:extLst>
      <p:ext uri="{BB962C8B-B14F-4D97-AF65-F5344CB8AC3E}">
        <p14:creationId xmlns:p14="http://schemas.microsoft.com/office/powerpoint/2010/main" val="1825632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28: Add Notice</a:t>
            </a:r>
            <a:endParaRPr lang="en-IN" dirty="0"/>
          </a:p>
        </p:txBody>
      </p:sp>
      <p:pic>
        <p:nvPicPr>
          <p:cNvPr id="4" name="Picture 3">
            <a:extLst>
              <a:ext uri="{FF2B5EF4-FFF2-40B4-BE49-F238E27FC236}">
                <a16:creationId xmlns:a16="http://schemas.microsoft.com/office/drawing/2014/main" id="{AE193015-BAE2-2E97-F91C-1A19FBE3A2C5}"/>
              </a:ext>
            </a:extLst>
          </p:cNvPr>
          <p:cNvPicPr>
            <a:picLocks noChangeAspect="1"/>
          </p:cNvPicPr>
          <p:nvPr/>
        </p:nvPicPr>
        <p:blipFill>
          <a:blip r:embed="rId2"/>
          <a:stretch>
            <a:fillRect/>
          </a:stretch>
        </p:blipFill>
        <p:spPr>
          <a:xfrm>
            <a:off x="0" y="690457"/>
            <a:ext cx="9144000" cy="4186344"/>
          </a:xfrm>
          <a:prstGeom prst="rect">
            <a:avLst/>
          </a:prstGeom>
        </p:spPr>
      </p:pic>
    </p:spTree>
    <p:extLst>
      <p:ext uri="{BB962C8B-B14F-4D97-AF65-F5344CB8AC3E}">
        <p14:creationId xmlns:p14="http://schemas.microsoft.com/office/powerpoint/2010/main" val="1424859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29: Manage Notices</a:t>
            </a:r>
            <a:endParaRPr lang="en-IN" dirty="0"/>
          </a:p>
        </p:txBody>
      </p:sp>
      <p:pic>
        <p:nvPicPr>
          <p:cNvPr id="7" name="Picture 6">
            <a:extLst>
              <a:ext uri="{FF2B5EF4-FFF2-40B4-BE49-F238E27FC236}">
                <a16:creationId xmlns:a16="http://schemas.microsoft.com/office/drawing/2014/main" id="{DA9F22AA-6A52-D390-CECA-46EDAAB41808}"/>
              </a:ext>
            </a:extLst>
          </p:cNvPr>
          <p:cNvPicPr>
            <a:picLocks noChangeAspect="1"/>
          </p:cNvPicPr>
          <p:nvPr/>
        </p:nvPicPr>
        <p:blipFill>
          <a:blip r:embed="rId2"/>
          <a:stretch>
            <a:fillRect/>
          </a:stretch>
        </p:blipFill>
        <p:spPr>
          <a:xfrm>
            <a:off x="0" y="678059"/>
            <a:ext cx="9144000" cy="4198742"/>
          </a:xfrm>
          <a:prstGeom prst="rect">
            <a:avLst/>
          </a:prstGeom>
        </p:spPr>
      </p:pic>
    </p:spTree>
    <p:extLst>
      <p:ext uri="{BB962C8B-B14F-4D97-AF65-F5344CB8AC3E}">
        <p14:creationId xmlns:p14="http://schemas.microsoft.com/office/powerpoint/2010/main" val="2102641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30: Create User</a:t>
            </a:r>
            <a:endParaRPr lang="en-IN" dirty="0"/>
          </a:p>
        </p:txBody>
      </p:sp>
      <p:pic>
        <p:nvPicPr>
          <p:cNvPr id="4" name="Picture 3">
            <a:extLst>
              <a:ext uri="{FF2B5EF4-FFF2-40B4-BE49-F238E27FC236}">
                <a16:creationId xmlns:a16="http://schemas.microsoft.com/office/drawing/2014/main" id="{154A630D-A8C4-9FF4-E2CF-3EE78CBD76E0}"/>
              </a:ext>
            </a:extLst>
          </p:cNvPr>
          <p:cNvPicPr>
            <a:picLocks noChangeAspect="1"/>
          </p:cNvPicPr>
          <p:nvPr/>
        </p:nvPicPr>
        <p:blipFill>
          <a:blip r:embed="rId2"/>
          <a:stretch>
            <a:fillRect/>
          </a:stretch>
        </p:blipFill>
        <p:spPr>
          <a:xfrm>
            <a:off x="0" y="673765"/>
            <a:ext cx="9144000" cy="4200018"/>
          </a:xfrm>
          <a:prstGeom prst="rect">
            <a:avLst/>
          </a:prstGeom>
        </p:spPr>
      </p:pic>
    </p:spTree>
    <p:extLst>
      <p:ext uri="{BB962C8B-B14F-4D97-AF65-F5344CB8AC3E}">
        <p14:creationId xmlns:p14="http://schemas.microsoft.com/office/powerpoint/2010/main" val="1451890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31: Manage Users</a:t>
            </a:r>
            <a:endParaRPr lang="en-IN" dirty="0"/>
          </a:p>
        </p:txBody>
      </p:sp>
      <p:pic>
        <p:nvPicPr>
          <p:cNvPr id="4" name="Picture 3">
            <a:extLst>
              <a:ext uri="{FF2B5EF4-FFF2-40B4-BE49-F238E27FC236}">
                <a16:creationId xmlns:a16="http://schemas.microsoft.com/office/drawing/2014/main" id="{091A32A0-54E9-09D0-765F-73E99C427969}"/>
              </a:ext>
            </a:extLst>
          </p:cNvPr>
          <p:cNvPicPr>
            <a:picLocks noChangeAspect="1"/>
          </p:cNvPicPr>
          <p:nvPr/>
        </p:nvPicPr>
        <p:blipFill>
          <a:blip r:embed="rId2"/>
          <a:stretch>
            <a:fillRect/>
          </a:stretch>
        </p:blipFill>
        <p:spPr>
          <a:xfrm>
            <a:off x="0" y="665973"/>
            <a:ext cx="9144000" cy="4215608"/>
          </a:xfrm>
          <a:prstGeom prst="rect">
            <a:avLst/>
          </a:prstGeom>
        </p:spPr>
      </p:pic>
    </p:spTree>
    <p:extLst>
      <p:ext uri="{BB962C8B-B14F-4D97-AF65-F5344CB8AC3E}">
        <p14:creationId xmlns:p14="http://schemas.microsoft.com/office/powerpoint/2010/main" val="1047478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32: Assign Teacher</a:t>
            </a:r>
            <a:endParaRPr lang="en-IN" dirty="0"/>
          </a:p>
        </p:txBody>
      </p:sp>
      <p:pic>
        <p:nvPicPr>
          <p:cNvPr id="4" name="Picture 3">
            <a:extLst>
              <a:ext uri="{FF2B5EF4-FFF2-40B4-BE49-F238E27FC236}">
                <a16:creationId xmlns:a16="http://schemas.microsoft.com/office/drawing/2014/main" id="{05D95AE6-8684-AD0E-F241-F48F13560581}"/>
              </a:ext>
            </a:extLst>
          </p:cNvPr>
          <p:cNvPicPr>
            <a:picLocks noChangeAspect="1"/>
          </p:cNvPicPr>
          <p:nvPr/>
        </p:nvPicPr>
        <p:blipFill>
          <a:blip r:embed="rId2"/>
          <a:stretch>
            <a:fillRect/>
          </a:stretch>
        </p:blipFill>
        <p:spPr>
          <a:xfrm>
            <a:off x="0" y="667266"/>
            <a:ext cx="9144000" cy="4213013"/>
          </a:xfrm>
          <a:prstGeom prst="rect">
            <a:avLst/>
          </a:prstGeom>
        </p:spPr>
      </p:pic>
    </p:spTree>
    <p:extLst>
      <p:ext uri="{BB962C8B-B14F-4D97-AF65-F5344CB8AC3E}">
        <p14:creationId xmlns:p14="http://schemas.microsoft.com/office/powerpoint/2010/main" val="2858974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33: Manage Teachers</a:t>
            </a:r>
            <a:endParaRPr lang="en-IN" dirty="0"/>
          </a:p>
        </p:txBody>
      </p:sp>
      <p:pic>
        <p:nvPicPr>
          <p:cNvPr id="4" name="Picture 3">
            <a:extLst>
              <a:ext uri="{FF2B5EF4-FFF2-40B4-BE49-F238E27FC236}">
                <a16:creationId xmlns:a16="http://schemas.microsoft.com/office/drawing/2014/main" id="{FF33300D-803B-8E49-6148-CCC96594F287}"/>
              </a:ext>
            </a:extLst>
          </p:cNvPr>
          <p:cNvPicPr>
            <a:picLocks noChangeAspect="1"/>
          </p:cNvPicPr>
          <p:nvPr/>
        </p:nvPicPr>
        <p:blipFill>
          <a:blip r:embed="rId2"/>
          <a:stretch>
            <a:fillRect/>
          </a:stretch>
        </p:blipFill>
        <p:spPr>
          <a:xfrm>
            <a:off x="0" y="664848"/>
            <a:ext cx="9144000" cy="4239120"/>
          </a:xfrm>
          <a:prstGeom prst="rect">
            <a:avLst/>
          </a:prstGeom>
        </p:spPr>
      </p:pic>
    </p:spTree>
    <p:extLst>
      <p:ext uri="{BB962C8B-B14F-4D97-AF65-F5344CB8AC3E}">
        <p14:creationId xmlns:p14="http://schemas.microsoft.com/office/powerpoint/2010/main" val="924468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34: Contact Us Details </a:t>
            </a:r>
            <a:endParaRPr lang="en-IN" dirty="0"/>
          </a:p>
        </p:txBody>
      </p:sp>
      <p:pic>
        <p:nvPicPr>
          <p:cNvPr id="6" name="Picture 5">
            <a:extLst>
              <a:ext uri="{FF2B5EF4-FFF2-40B4-BE49-F238E27FC236}">
                <a16:creationId xmlns:a16="http://schemas.microsoft.com/office/drawing/2014/main" id="{02BF664D-F3FE-CF25-B3D0-2F78C460F395}"/>
              </a:ext>
            </a:extLst>
          </p:cNvPr>
          <p:cNvPicPr>
            <a:picLocks noChangeAspect="1"/>
          </p:cNvPicPr>
          <p:nvPr/>
        </p:nvPicPr>
        <p:blipFill>
          <a:blip r:embed="rId2"/>
          <a:stretch>
            <a:fillRect/>
          </a:stretch>
        </p:blipFill>
        <p:spPr>
          <a:xfrm>
            <a:off x="0" y="669851"/>
            <a:ext cx="9144000" cy="4210792"/>
          </a:xfrm>
          <a:prstGeom prst="rect">
            <a:avLst/>
          </a:prstGeom>
        </p:spPr>
      </p:pic>
    </p:spTree>
    <p:extLst>
      <p:ext uri="{BB962C8B-B14F-4D97-AF65-F5344CB8AC3E}">
        <p14:creationId xmlns:p14="http://schemas.microsoft.com/office/powerpoint/2010/main" val="4222207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35: Change Password</a:t>
            </a:r>
            <a:endParaRPr lang="en-IN" dirty="0"/>
          </a:p>
        </p:txBody>
      </p:sp>
      <p:pic>
        <p:nvPicPr>
          <p:cNvPr id="4" name="Picture 3">
            <a:extLst>
              <a:ext uri="{FF2B5EF4-FFF2-40B4-BE49-F238E27FC236}">
                <a16:creationId xmlns:a16="http://schemas.microsoft.com/office/drawing/2014/main" id="{27D26821-E40B-CDDB-FE44-8B703D67CDDF}"/>
              </a:ext>
            </a:extLst>
          </p:cNvPr>
          <p:cNvPicPr>
            <a:picLocks noChangeAspect="1"/>
          </p:cNvPicPr>
          <p:nvPr/>
        </p:nvPicPr>
        <p:blipFill>
          <a:blip r:embed="rId2"/>
          <a:stretch>
            <a:fillRect/>
          </a:stretch>
        </p:blipFill>
        <p:spPr>
          <a:xfrm>
            <a:off x="0" y="659220"/>
            <a:ext cx="9144000" cy="4210968"/>
          </a:xfrm>
          <a:prstGeom prst="rect">
            <a:avLst/>
          </a:prstGeom>
        </p:spPr>
      </p:pic>
    </p:spTree>
    <p:extLst>
      <p:ext uri="{BB962C8B-B14F-4D97-AF65-F5344CB8AC3E}">
        <p14:creationId xmlns:p14="http://schemas.microsoft.com/office/powerpoint/2010/main" val="215442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Methodology</a:t>
            </a:r>
          </a:p>
        </p:txBody>
      </p:sp>
      <p:sp>
        <p:nvSpPr>
          <p:cNvPr id="3" name="Content Placeholder 2"/>
          <p:cNvSpPr>
            <a:spLocks noGrp="1"/>
          </p:cNvSpPr>
          <p:nvPr>
            <p:ph idx="1"/>
          </p:nvPr>
        </p:nvSpPr>
        <p:spPr>
          <a:xfrm>
            <a:off x="149086" y="834886"/>
            <a:ext cx="4949688" cy="3943469"/>
          </a:xfrm>
        </p:spPr>
        <p:txBody>
          <a:bodyPr/>
          <a:lstStyle/>
          <a:p>
            <a:pPr algn="just">
              <a:lnSpc>
                <a:spcPct val="200000"/>
              </a:lnSpc>
              <a:spcBef>
                <a:spcPts val="1200"/>
              </a:spcBef>
              <a:defRPr/>
            </a:pPr>
            <a:r>
              <a:rPr lang="en-US" sz="1800" dirty="0">
                <a:solidFill>
                  <a:srgbClr val="0000CC"/>
                </a:solidFill>
              </a:rPr>
              <a:t>Methodology used for Project Development:</a:t>
            </a:r>
          </a:p>
          <a:p>
            <a:pPr marL="626673" lvl="1" indent="-285750" algn="just">
              <a:buFont typeface="Wingdings" panose="05000000000000000000" pitchFamily="2" charset="2"/>
              <a:buChar char="Ø"/>
            </a:pPr>
            <a:r>
              <a:rPr lang="en-IN" sz="1400" b="1" i="0" dirty="0">
                <a:effectLst/>
                <a:highlight>
                  <a:srgbClr val="FFFFFF"/>
                </a:highlight>
              </a:rPr>
              <a:t>Agile methodology</a:t>
            </a:r>
            <a:r>
              <a:rPr lang="en-IN" sz="1400" b="0" i="0" dirty="0">
                <a:effectLst/>
                <a:highlight>
                  <a:srgbClr val="FFFFFF"/>
                </a:highlight>
              </a:rPr>
              <a:t>, a dynamic software development approach, prioritizes iterative progress and collaboration with customers. </a:t>
            </a:r>
          </a:p>
          <a:p>
            <a:pPr marL="626673" lvl="1" indent="-285750" algn="just">
              <a:buFont typeface="Wingdings" panose="05000000000000000000" pitchFamily="2" charset="2"/>
              <a:buChar char="Ø"/>
            </a:pPr>
            <a:r>
              <a:rPr lang="en-IN" sz="1400" b="0" i="0" dirty="0">
                <a:effectLst/>
                <a:highlight>
                  <a:srgbClr val="FFFFFF"/>
                </a:highlight>
              </a:rPr>
              <a:t>Projects are broken down into small sprints, typically </a:t>
            </a:r>
            <a:r>
              <a:rPr lang="en-IN" sz="1400" b="1" i="0" dirty="0">
                <a:effectLst/>
                <a:highlight>
                  <a:srgbClr val="FFFFFF"/>
                </a:highlight>
              </a:rPr>
              <a:t>lasting one to four weeks</a:t>
            </a:r>
            <a:r>
              <a:rPr lang="en-IN" sz="1400" b="0" i="0" dirty="0">
                <a:effectLst/>
                <a:highlight>
                  <a:srgbClr val="FFFFFF"/>
                </a:highlight>
              </a:rPr>
              <a:t>, </a:t>
            </a:r>
            <a:r>
              <a:rPr lang="en-IN" sz="1400" b="1" i="0" dirty="0">
                <a:effectLst/>
                <a:highlight>
                  <a:srgbClr val="FFFFFF"/>
                </a:highlight>
              </a:rPr>
              <a:t>fostering adaptability</a:t>
            </a:r>
            <a:r>
              <a:rPr lang="en-IN" sz="1400" b="0" i="0" dirty="0">
                <a:effectLst/>
                <a:highlight>
                  <a:srgbClr val="FFFFFF"/>
                </a:highlight>
              </a:rPr>
              <a:t> within cross-functional teams. Continuous feedback from stakeholders ensures alignment with evolving requirements. </a:t>
            </a:r>
          </a:p>
          <a:p>
            <a:pPr marL="626673" lvl="1" indent="-285750" algn="just">
              <a:buFont typeface="Wingdings" panose="05000000000000000000" pitchFamily="2" charset="2"/>
              <a:buChar char="Ø"/>
            </a:pPr>
            <a:r>
              <a:rPr lang="en-IN" sz="1400" b="0" i="0" dirty="0">
                <a:effectLst/>
                <a:highlight>
                  <a:srgbClr val="FFFFFF"/>
                </a:highlight>
              </a:rPr>
              <a:t>Agile </a:t>
            </a:r>
            <a:r>
              <a:rPr lang="en-IN" sz="1400" b="1" i="0" dirty="0">
                <a:effectLst/>
                <a:highlight>
                  <a:srgbClr val="FFFFFF"/>
                </a:highlight>
              </a:rPr>
              <a:t>promotes transparency</a:t>
            </a:r>
            <a:r>
              <a:rPr lang="en-IN" sz="1400" b="0" i="0" dirty="0">
                <a:effectLst/>
                <a:highlight>
                  <a:srgbClr val="FFFFFF"/>
                </a:highlight>
              </a:rPr>
              <a:t> and early delivery of functional software. </a:t>
            </a:r>
          </a:p>
          <a:p>
            <a:pPr marL="626673" lvl="1" indent="-285750" algn="just">
              <a:buFont typeface="Wingdings" panose="05000000000000000000" pitchFamily="2" charset="2"/>
              <a:buChar char="Ø"/>
            </a:pPr>
            <a:r>
              <a:rPr lang="en-IN" sz="1400" b="0" i="0" dirty="0">
                <a:effectLst/>
                <a:highlight>
                  <a:srgbClr val="FFFFFF"/>
                </a:highlight>
              </a:rPr>
              <a:t>It </a:t>
            </a:r>
            <a:r>
              <a:rPr lang="en-IN" sz="1400" b="1" i="0" dirty="0">
                <a:effectLst/>
                <a:highlight>
                  <a:srgbClr val="FFFFFF"/>
                </a:highlight>
              </a:rPr>
              <a:t>prioritizes individuals and interactions</a:t>
            </a:r>
            <a:r>
              <a:rPr lang="en-IN" sz="1400" b="0" i="0" dirty="0">
                <a:effectLst/>
                <a:highlight>
                  <a:srgbClr val="FFFFFF"/>
                </a:highlight>
              </a:rPr>
              <a:t>, valuing customer satisfaction and adaptability over strict adherence to plans. </a:t>
            </a:r>
          </a:p>
        </p:txBody>
      </p:sp>
      <p:pic>
        <p:nvPicPr>
          <p:cNvPr id="7" name="Picture 6">
            <a:extLst>
              <a:ext uri="{FF2B5EF4-FFF2-40B4-BE49-F238E27FC236}">
                <a16:creationId xmlns:a16="http://schemas.microsoft.com/office/drawing/2014/main" id="{20A779F7-EFF1-704A-1EB7-66B736A94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48" y="1361662"/>
            <a:ext cx="3908977" cy="2691056"/>
          </a:xfrm>
          <a:prstGeom prst="rect">
            <a:avLst/>
          </a:prstGeom>
        </p:spPr>
      </p:pic>
    </p:spTree>
    <p:extLst>
      <p:ext uri="{BB962C8B-B14F-4D97-AF65-F5344CB8AC3E}">
        <p14:creationId xmlns:p14="http://schemas.microsoft.com/office/powerpoint/2010/main" val="3355512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36: Faculty Dashboard</a:t>
            </a:r>
            <a:endParaRPr lang="en-IN" dirty="0"/>
          </a:p>
        </p:txBody>
      </p:sp>
      <p:pic>
        <p:nvPicPr>
          <p:cNvPr id="9" name="Picture 8">
            <a:extLst>
              <a:ext uri="{FF2B5EF4-FFF2-40B4-BE49-F238E27FC236}">
                <a16:creationId xmlns:a16="http://schemas.microsoft.com/office/drawing/2014/main" id="{364FCDC3-3DD9-DFBD-6047-E3529A5B7699}"/>
              </a:ext>
            </a:extLst>
          </p:cNvPr>
          <p:cNvPicPr>
            <a:picLocks noChangeAspect="1"/>
          </p:cNvPicPr>
          <p:nvPr/>
        </p:nvPicPr>
        <p:blipFill>
          <a:blip r:embed="rId2"/>
          <a:stretch>
            <a:fillRect/>
          </a:stretch>
        </p:blipFill>
        <p:spPr>
          <a:xfrm>
            <a:off x="0" y="925033"/>
            <a:ext cx="9144000" cy="3487479"/>
          </a:xfrm>
          <a:prstGeom prst="rect">
            <a:avLst/>
          </a:prstGeom>
        </p:spPr>
      </p:pic>
    </p:spTree>
    <p:extLst>
      <p:ext uri="{BB962C8B-B14F-4D97-AF65-F5344CB8AC3E}">
        <p14:creationId xmlns:p14="http://schemas.microsoft.com/office/powerpoint/2010/main" val="2478315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p:txBody>
          <a:bodyPr/>
          <a:lstStyle/>
          <a:p>
            <a:r>
              <a:rPr lang="en-US" sz="3200" dirty="0"/>
              <a:t>Screenshot – 37: Add Subject Material</a:t>
            </a:r>
            <a:endParaRPr lang="en-IN" dirty="0"/>
          </a:p>
        </p:txBody>
      </p:sp>
      <p:pic>
        <p:nvPicPr>
          <p:cNvPr id="5" name="Picture 4">
            <a:extLst>
              <a:ext uri="{FF2B5EF4-FFF2-40B4-BE49-F238E27FC236}">
                <a16:creationId xmlns:a16="http://schemas.microsoft.com/office/drawing/2014/main" id="{4EAD2974-35B8-AD21-9AE8-50E25FA00752}"/>
              </a:ext>
            </a:extLst>
          </p:cNvPr>
          <p:cNvPicPr>
            <a:picLocks noChangeAspect="1"/>
          </p:cNvPicPr>
          <p:nvPr/>
        </p:nvPicPr>
        <p:blipFill>
          <a:blip r:embed="rId2"/>
          <a:stretch>
            <a:fillRect/>
          </a:stretch>
        </p:blipFill>
        <p:spPr>
          <a:xfrm>
            <a:off x="0" y="680484"/>
            <a:ext cx="9144000" cy="4157329"/>
          </a:xfrm>
          <a:prstGeom prst="rect">
            <a:avLst/>
          </a:prstGeom>
        </p:spPr>
      </p:pic>
    </p:spTree>
    <p:extLst>
      <p:ext uri="{BB962C8B-B14F-4D97-AF65-F5344CB8AC3E}">
        <p14:creationId xmlns:p14="http://schemas.microsoft.com/office/powerpoint/2010/main" val="2340661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B94-99D6-5C27-B126-DC7BAF22F8C4}"/>
              </a:ext>
            </a:extLst>
          </p:cNvPr>
          <p:cNvSpPr>
            <a:spLocks noGrp="1"/>
          </p:cNvSpPr>
          <p:nvPr>
            <p:ph type="title"/>
          </p:nvPr>
        </p:nvSpPr>
        <p:spPr>
          <a:xfrm>
            <a:off x="1318055" y="22932"/>
            <a:ext cx="7908324" cy="498872"/>
          </a:xfrm>
        </p:spPr>
        <p:txBody>
          <a:bodyPr/>
          <a:lstStyle/>
          <a:p>
            <a:pPr algn="l"/>
            <a:r>
              <a:rPr lang="en-US" sz="3200" dirty="0"/>
              <a:t>Screenshot – 38: Manage Subject Material</a:t>
            </a:r>
            <a:endParaRPr lang="en-IN" dirty="0"/>
          </a:p>
        </p:txBody>
      </p:sp>
      <p:pic>
        <p:nvPicPr>
          <p:cNvPr id="4" name="Picture 3">
            <a:extLst>
              <a:ext uri="{FF2B5EF4-FFF2-40B4-BE49-F238E27FC236}">
                <a16:creationId xmlns:a16="http://schemas.microsoft.com/office/drawing/2014/main" id="{A051B9AB-D67E-F45E-EDD4-BAB3FB78228B}"/>
              </a:ext>
            </a:extLst>
          </p:cNvPr>
          <p:cNvPicPr>
            <a:picLocks noChangeAspect="1"/>
          </p:cNvPicPr>
          <p:nvPr/>
        </p:nvPicPr>
        <p:blipFill>
          <a:blip r:embed="rId2"/>
          <a:stretch>
            <a:fillRect/>
          </a:stretch>
        </p:blipFill>
        <p:spPr>
          <a:xfrm>
            <a:off x="0" y="705679"/>
            <a:ext cx="9144000" cy="3916017"/>
          </a:xfrm>
          <a:prstGeom prst="rect">
            <a:avLst/>
          </a:prstGeom>
        </p:spPr>
      </p:pic>
    </p:spTree>
    <p:extLst>
      <p:ext uri="{BB962C8B-B14F-4D97-AF65-F5344CB8AC3E}">
        <p14:creationId xmlns:p14="http://schemas.microsoft.com/office/powerpoint/2010/main" val="253837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9FA8-4143-FCC5-038C-69E86DC67399}"/>
              </a:ext>
            </a:extLst>
          </p:cNvPr>
          <p:cNvSpPr>
            <a:spLocks noGrp="1"/>
          </p:cNvSpPr>
          <p:nvPr>
            <p:ph type="title"/>
          </p:nvPr>
        </p:nvSpPr>
        <p:spPr/>
        <p:txBody>
          <a:bodyPr/>
          <a:lstStyle/>
          <a:p>
            <a:r>
              <a:rPr lang="en-US" sz="3200" b="0" strike="noStrike" spc="-1" dirty="0">
                <a:solidFill>
                  <a:srgbClr val="FFFF00"/>
                </a:solidFill>
                <a:latin typeface="Arial"/>
              </a:rPr>
              <a:t>Testing of the Project</a:t>
            </a:r>
            <a:endParaRPr lang="en-IN" dirty="0"/>
          </a:p>
        </p:txBody>
      </p:sp>
      <p:graphicFrame>
        <p:nvGraphicFramePr>
          <p:cNvPr id="11" name="Table 1">
            <a:extLst>
              <a:ext uri="{FF2B5EF4-FFF2-40B4-BE49-F238E27FC236}">
                <a16:creationId xmlns:a16="http://schemas.microsoft.com/office/drawing/2014/main" id="{CCDA7F45-4D35-5A78-D7B3-D8FA21FC93F1}"/>
              </a:ext>
            </a:extLst>
          </p:cNvPr>
          <p:cNvGraphicFramePr/>
          <p:nvPr>
            <p:extLst>
              <p:ext uri="{D42A27DB-BD31-4B8C-83A1-F6EECF244321}">
                <p14:modId xmlns:p14="http://schemas.microsoft.com/office/powerpoint/2010/main" val="961146938"/>
              </p:ext>
            </p:extLst>
          </p:nvPr>
        </p:nvGraphicFramePr>
        <p:xfrm>
          <a:off x="476928" y="708454"/>
          <a:ext cx="8040996" cy="4162658"/>
        </p:xfrm>
        <a:graphic>
          <a:graphicData uri="http://schemas.openxmlformats.org/drawingml/2006/table">
            <a:tbl>
              <a:tblPr/>
              <a:tblGrid>
                <a:gridCol w="927877">
                  <a:extLst>
                    <a:ext uri="{9D8B030D-6E8A-4147-A177-3AD203B41FA5}">
                      <a16:colId xmlns:a16="http://schemas.microsoft.com/office/drawing/2014/main" val="20000"/>
                    </a:ext>
                  </a:extLst>
                </a:gridCol>
                <a:gridCol w="1695901">
                  <a:extLst>
                    <a:ext uri="{9D8B030D-6E8A-4147-A177-3AD203B41FA5}">
                      <a16:colId xmlns:a16="http://schemas.microsoft.com/office/drawing/2014/main" val="20001"/>
                    </a:ext>
                  </a:extLst>
                </a:gridCol>
                <a:gridCol w="1396902">
                  <a:extLst>
                    <a:ext uri="{9D8B030D-6E8A-4147-A177-3AD203B41FA5}">
                      <a16:colId xmlns:a16="http://schemas.microsoft.com/office/drawing/2014/main" val="20002"/>
                    </a:ext>
                  </a:extLst>
                </a:gridCol>
                <a:gridCol w="1143679">
                  <a:extLst>
                    <a:ext uri="{9D8B030D-6E8A-4147-A177-3AD203B41FA5}">
                      <a16:colId xmlns:a16="http://schemas.microsoft.com/office/drawing/2014/main" val="20003"/>
                    </a:ext>
                  </a:extLst>
                </a:gridCol>
                <a:gridCol w="1130964">
                  <a:extLst>
                    <a:ext uri="{9D8B030D-6E8A-4147-A177-3AD203B41FA5}">
                      <a16:colId xmlns:a16="http://schemas.microsoft.com/office/drawing/2014/main" val="20004"/>
                    </a:ext>
                  </a:extLst>
                </a:gridCol>
                <a:gridCol w="693910">
                  <a:extLst>
                    <a:ext uri="{9D8B030D-6E8A-4147-A177-3AD203B41FA5}">
                      <a16:colId xmlns:a16="http://schemas.microsoft.com/office/drawing/2014/main" val="20005"/>
                    </a:ext>
                  </a:extLst>
                </a:gridCol>
                <a:gridCol w="1051763">
                  <a:extLst>
                    <a:ext uri="{9D8B030D-6E8A-4147-A177-3AD203B41FA5}">
                      <a16:colId xmlns:a16="http://schemas.microsoft.com/office/drawing/2014/main" val="20006"/>
                    </a:ext>
                  </a:extLst>
                </a:gridCol>
              </a:tblGrid>
              <a:tr h="295593">
                <a:tc rowSpan="2">
                  <a:txBody>
                    <a:bodyPr/>
                    <a:lstStyle/>
                    <a:p>
                      <a:pPr algn="ctr">
                        <a:lnSpc>
                          <a:spcPct val="125000"/>
                        </a:lnSpc>
                        <a:buNone/>
                      </a:pPr>
                      <a:r>
                        <a:rPr lang="en-IN" sz="1000" b="1" strike="noStrike" spc="-1" dirty="0">
                          <a:solidFill>
                            <a:srgbClr val="FFFFFF"/>
                          </a:solidFill>
                          <a:latin typeface="Times New Roman"/>
                        </a:rPr>
                        <a:t>Id</a:t>
                      </a:r>
                      <a:endParaRPr lang="en-IN" sz="10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marL="54720" algn="ctr">
                        <a:lnSpc>
                          <a:spcPct val="125000"/>
                        </a:lnSpc>
                        <a:buNone/>
                      </a:pPr>
                      <a:r>
                        <a:rPr lang="en-IN" sz="1200" b="1" strike="noStrike" spc="-1" dirty="0">
                          <a:solidFill>
                            <a:srgbClr val="FFFFFF"/>
                          </a:solidFill>
                          <a:latin typeface="Times New Roman"/>
                        </a:rPr>
                        <a:t>Test Case</a:t>
                      </a:r>
                      <a:endParaRPr lang="en-IN" sz="1200" b="0" strike="noStrike" spc="-1" dirty="0">
                        <a:latin typeface="Arial"/>
                      </a:endParaRPr>
                    </a:p>
                    <a:p>
                      <a:pPr marL="54720" algn="ctr">
                        <a:lnSpc>
                          <a:spcPct val="125000"/>
                        </a:lnSpc>
                        <a:buNone/>
                      </a:pPr>
                      <a:r>
                        <a:rPr lang="en-IN" sz="1200" b="1" strike="noStrike" spc="-1" dirty="0">
                          <a:solidFill>
                            <a:srgbClr val="FFFFFF"/>
                          </a:solidFill>
                          <a:latin typeface="Times New Roman"/>
                        </a:rPr>
                        <a:t>Description</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marL="54720" algn="ctr">
                        <a:lnSpc>
                          <a:spcPct val="125000"/>
                        </a:lnSpc>
                        <a:buNone/>
                      </a:pPr>
                      <a:r>
                        <a:rPr lang="en-IN" sz="1200" b="1" strike="noStrike" spc="-1" dirty="0">
                          <a:solidFill>
                            <a:srgbClr val="FFFFFF"/>
                          </a:solidFill>
                          <a:latin typeface="Times New Roman"/>
                        </a:rPr>
                        <a:t>Test Case</a:t>
                      </a:r>
                      <a:endParaRPr lang="en-IN" sz="1200" b="0" strike="noStrike" spc="-1" dirty="0">
                        <a:latin typeface="Arial"/>
                      </a:endParaRPr>
                    </a:p>
                    <a:p>
                      <a:pPr marL="54720" algn="ctr">
                        <a:lnSpc>
                          <a:spcPct val="125000"/>
                        </a:lnSpc>
                        <a:buNone/>
                      </a:pPr>
                      <a:r>
                        <a:rPr lang="en-IN" sz="1200" b="1" strike="noStrike" spc="-1" dirty="0">
                          <a:solidFill>
                            <a:srgbClr val="FFFFFF"/>
                          </a:solidFill>
                          <a:latin typeface="Times New Roman"/>
                        </a:rPr>
                        <a:t>Input</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gridSpan="2">
                  <a:txBody>
                    <a:bodyPr/>
                    <a:lstStyle/>
                    <a:p>
                      <a:pPr algn="ctr">
                        <a:lnSpc>
                          <a:spcPct val="125000"/>
                        </a:lnSpc>
                        <a:buNone/>
                      </a:pPr>
                      <a:r>
                        <a:rPr lang="en-IN" sz="1200" b="1" strike="noStrike" spc="-1" dirty="0">
                          <a:solidFill>
                            <a:srgbClr val="FFFFFF"/>
                          </a:solidFill>
                          <a:latin typeface="Times New Roman"/>
                        </a:rPr>
                        <a:t>Test Results</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hMerge="1">
                  <a:txBody>
                    <a:bodyPr/>
                    <a:lstStyle/>
                    <a:p>
                      <a:endParaRPr lang="en-US"/>
                    </a:p>
                  </a:txBody>
                  <a:tcPr marL="90000" marR="90000">
                    <a:lnL>
                      <a:noFill/>
                    </a:lnL>
                    <a:lnR>
                      <a:noFill/>
                    </a:lnR>
                    <a:lnT>
                      <a:noFill/>
                    </a:lnT>
                    <a:lnB>
                      <a:noFill/>
                    </a:lnB>
                    <a:solidFill>
                      <a:srgbClr val="729FCF"/>
                    </a:solidFill>
                  </a:tcPr>
                </a:tc>
                <a:tc rowSpan="2">
                  <a:txBody>
                    <a:bodyPr/>
                    <a:lstStyle/>
                    <a:p>
                      <a:pPr algn="ctr">
                        <a:lnSpc>
                          <a:spcPct val="125000"/>
                        </a:lnSpc>
                        <a:buNone/>
                      </a:pPr>
                      <a:r>
                        <a:rPr lang="en-IN" sz="1200" b="1" strike="noStrike" spc="-1">
                          <a:solidFill>
                            <a:srgbClr val="FFFFFF"/>
                          </a:solidFill>
                          <a:latin typeface="Times New Roman"/>
                        </a:rPr>
                        <a:t>Status</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algn="ctr">
                        <a:lnSpc>
                          <a:spcPct val="125000"/>
                        </a:lnSpc>
                        <a:buNone/>
                      </a:pPr>
                      <a:r>
                        <a:rPr lang="en-IN" sz="1200" b="1" strike="noStrike" spc="-1">
                          <a:solidFill>
                            <a:srgbClr val="FFFFFF"/>
                          </a:solidFill>
                          <a:latin typeface="Times New Roman"/>
                        </a:rPr>
                        <a:t>Corrective</a:t>
                      </a:r>
                      <a:endParaRPr lang="en-IN" sz="1200" b="0" strike="noStrike" spc="-1">
                        <a:latin typeface="Arial"/>
                      </a:endParaRPr>
                    </a:p>
                    <a:p>
                      <a:pPr algn="ctr">
                        <a:lnSpc>
                          <a:spcPct val="125000"/>
                        </a:lnSpc>
                        <a:buNone/>
                      </a:pPr>
                      <a:r>
                        <a:rPr lang="en-IN" sz="1200" b="1" strike="noStrike" spc="-1">
                          <a:solidFill>
                            <a:srgbClr val="FFFFFF"/>
                          </a:solidFill>
                          <a:latin typeface="Times New Roman"/>
                        </a:rPr>
                        <a:t>Measure</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493190">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tc>
                  <a:txBody>
                    <a:bodyPr/>
                    <a:lstStyle/>
                    <a:p>
                      <a:pPr algn="ctr">
                        <a:lnSpc>
                          <a:spcPct val="125000"/>
                        </a:lnSpc>
                        <a:buNone/>
                      </a:pPr>
                      <a:r>
                        <a:rPr lang="en-IN" sz="1100" b="0" strike="noStrike" spc="-1" dirty="0">
                          <a:solidFill>
                            <a:srgbClr val="000000"/>
                          </a:solidFill>
                          <a:latin typeface="Times New Roman"/>
                        </a:rPr>
                        <a:t>Expected</a:t>
                      </a:r>
                      <a:endParaRPr lang="en-IN" sz="1100" b="0" strike="noStrike" spc="-1" dirty="0">
                        <a:latin typeface="Arial"/>
                      </a:endParaRPr>
                    </a:p>
                  </a:txBody>
                  <a:tcPr marL="38520" marR="385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100" b="0" strike="noStrike" spc="-1">
                          <a:solidFill>
                            <a:srgbClr val="000000"/>
                          </a:solidFill>
                          <a:latin typeface="Times New Roman"/>
                        </a:rPr>
                        <a:t>Actual</a:t>
                      </a:r>
                      <a:endParaRPr lang="en-IN" sz="11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560985">
                <a:tc>
                  <a:txBody>
                    <a:bodyPr/>
                    <a:lstStyle/>
                    <a:p>
                      <a:pPr algn="ctr">
                        <a:lnSpc>
                          <a:spcPct val="125000"/>
                        </a:lnSpc>
                        <a:buNone/>
                      </a:pPr>
                      <a:r>
                        <a:rPr lang="en-US" sz="1000" b="1" strike="noStrike" spc="-1" dirty="0">
                          <a:solidFill>
                            <a:srgbClr val="FFFFFF"/>
                          </a:solidFill>
                          <a:latin typeface="Times New Roman"/>
                        </a:rPr>
                        <a:t>1.</a:t>
                      </a:r>
                      <a:endParaRPr lang="en-IN" sz="1000" b="0" strike="noStrike" spc="-1" dirty="0">
                        <a:latin typeface="Arial"/>
                      </a:endParaRPr>
                    </a:p>
                  </a:txBody>
                  <a:tcPr marL="38520" marR="38520">
                    <a:lnL w="12240">
                      <a:solidFill>
                        <a:srgbClr val="FFFFFF"/>
                      </a:solidFill>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4F81BD"/>
                    </a:solidFill>
                  </a:tcPr>
                </a:tc>
                <a:tc>
                  <a:txBody>
                    <a:bodyPr/>
                    <a:lstStyle/>
                    <a:p>
                      <a:pPr>
                        <a:lnSpc>
                          <a:spcPct val="125000"/>
                        </a:lnSpc>
                        <a:buNone/>
                      </a:pPr>
                      <a:r>
                        <a:rPr lang="en-IN" sz="1200" b="0" strike="noStrike" spc="-1" dirty="0">
                          <a:solidFill>
                            <a:srgbClr val="000000"/>
                          </a:solidFill>
                          <a:latin typeface="Times New Roman"/>
                        </a:rPr>
                        <a:t>Admin Login</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a:solidFill>
                            <a:srgbClr val="000000"/>
                          </a:solidFill>
                          <a:latin typeface="Times New Roman"/>
                        </a:rPr>
                        <a:t>Email Id </a:t>
                      </a:r>
                      <a:r>
                        <a:rPr lang="en-IN" sz="1200" b="0" strike="noStrike" spc="-1" dirty="0">
                          <a:solidFill>
                            <a:srgbClr val="000000"/>
                          </a:solidFill>
                          <a:latin typeface="Times New Roman"/>
                        </a:rPr>
                        <a:t>and password</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dirty="0">
                          <a:solidFill>
                            <a:srgbClr val="000000"/>
                          </a:solidFill>
                          <a:latin typeface="Times New Roman"/>
                        </a:rPr>
                        <a:t>Successfully logged in</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dirty="0">
                          <a:solidFill>
                            <a:srgbClr val="000000"/>
                          </a:solidFill>
                          <a:latin typeface="Times New Roman"/>
                        </a:rPr>
                        <a:t>Successfully logged in</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3"/>
                  </a:ext>
                </a:extLst>
              </a:tr>
              <a:tr h="560985">
                <a:tc>
                  <a:txBody>
                    <a:bodyPr/>
                    <a:lstStyle/>
                    <a:p>
                      <a:pPr algn="ctr">
                        <a:lnSpc>
                          <a:spcPct val="125000"/>
                        </a:lnSpc>
                        <a:buNone/>
                      </a:pPr>
                      <a:r>
                        <a:rPr lang="en-IN" sz="1200" b="1" strike="noStrike" spc="-1" dirty="0">
                          <a:solidFill>
                            <a:srgbClr val="FFFFFF"/>
                          </a:solidFill>
                          <a:latin typeface="Times New Roman"/>
                        </a:rPr>
                        <a:t>2. </a:t>
                      </a:r>
                      <a:endParaRPr lang="en-IN" sz="1200" b="0" strike="noStrike" spc="-1" dirty="0">
                        <a:latin typeface="Arial"/>
                      </a:endParaRPr>
                    </a:p>
                  </a:txBody>
                  <a:tcPr marL="38520" marR="38520">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Notice Details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306292156"/>
                  </a:ext>
                </a:extLst>
              </a:tr>
              <a:tr h="0">
                <a:tc>
                  <a:txBody>
                    <a:bodyPr/>
                    <a:lstStyle/>
                    <a:p>
                      <a:pPr algn="ctr">
                        <a:lnSpc>
                          <a:spcPct val="125000"/>
                        </a:lnSpc>
                        <a:buNone/>
                      </a:pPr>
                      <a:r>
                        <a:rPr lang="en-IN" sz="1000" b="1" strike="noStrike" spc="-1" dirty="0">
                          <a:solidFill>
                            <a:srgbClr val="FFFFFF"/>
                          </a:solidFill>
                          <a:latin typeface="Times New Roman"/>
                        </a:rPr>
                        <a:t>3. </a:t>
                      </a:r>
                      <a:endParaRPr lang="en-IN" sz="10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Staff Details</a:t>
                      </a:r>
                      <a:endParaRPr lang="en-IN" sz="12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mn-lt"/>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Data inserted successfully</a:t>
                      </a:r>
                    </a:p>
                    <a:p>
                      <a:pPr>
                        <a:lnSpc>
                          <a:spcPct val="125000"/>
                        </a:lnSpc>
                        <a:buNone/>
                      </a:pPr>
                      <a:endParaRPr lang="en-IN" sz="12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gn="ctr">
                        <a:lnSpc>
                          <a:spcPct val="125000"/>
                        </a:lnSpc>
                        <a:buNone/>
                      </a:pPr>
                      <a:r>
                        <a:rPr lang="en-IN" sz="1200" b="0" strike="noStrike" spc="-1">
                          <a:solidFill>
                            <a:srgbClr val="000000"/>
                          </a:solidFill>
                          <a:latin typeface="Times New Roman"/>
                        </a:rPr>
                        <a:t>None</a:t>
                      </a:r>
                      <a:endParaRPr lang="en-IN" sz="1200" b="0" strike="noStrike" spc="-1">
                        <a:latin typeface="Arial"/>
                      </a:endParaRPr>
                    </a:p>
                    <a:p>
                      <a:pPr algn="ctr">
                        <a:lnSpc>
                          <a:spcPct val="125000"/>
                        </a:lnSpc>
                        <a:buNone/>
                      </a:pPr>
                      <a:r>
                        <a:rPr lang="en-IN" sz="1200" b="0" strike="noStrike" spc="-1">
                          <a:solidFill>
                            <a:srgbClr val="000000"/>
                          </a:solidFill>
                          <a:latin typeface="Times New Roman"/>
                        </a:rPr>
                        <a:t> </a:t>
                      </a:r>
                      <a:endParaRPr lang="en-IN" sz="1200" b="0" strike="noStrike" spc="-1">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extLst>
                  <a:ext uri="{0D108BD9-81ED-4DB2-BD59-A6C34878D82A}">
                    <a16:rowId xmlns:a16="http://schemas.microsoft.com/office/drawing/2014/main" val="10004"/>
                  </a:ext>
                </a:extLst>
              </a:tr>
              <a:tr h="738699">
                <a:tc>
                  <a:txBody>
                    <a:bodyPr/>
                    <a:lstStyle/>
                    <a:p>
                      <a:pPr algn="ctr">
                        <a:lnSpc>
                          <a:spcPct val="125000"/>
                        </a:lnSpc>
                        <a:buNone/>
                      </a:pPr>
                      <a:r>
                        <a:rPr lang="en-IN" sz="1000" b="1" strike="noStrike" spc="-1">
                          <a:solidFill>
                            <a:srgbClr val="FFFFFF"/>
                          </a:solidFill>
                          <a:latin typeface="Times New Roman"/>
                        </a:rPr>
                        <a:t>4.</a:t>
                      </a:r>
                      <a:endParaRPr lang="en-IN" sz="10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Images </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25000"/>
                        </a:lnSpc>
                        <a:buNone/>
                      </a:pPr>
                      <a:r>
                        <a:rPr lang="en-IN" sz="1200" b="0" strike="noStrike" spc="-1">
                          <a:solidFill>
                            <a:srgbClr val="000000"/>
                          </a:solidFill>
                          <a:latin typeface="Times New Roman"/>
                        </a:rPr>
                        <a:t>Pass </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25000"/>
                        </a:lnSpc>
                        <a:buNone/>
                      </a:pPr>
                      <a:r>
                        <a:rPr lang="en-IN" sz="1200" b="0" strike="noStrike" spc="-1">
                          <a:solidFill>
                            <a:srgbClr val="000000"/>
                          </a:solidFill>
                          <a:latin typeface="Times New Roman"/>
                        </a:rPr>
                        <a:t>None</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738699">
                <a:tc>
                  <a:txBody>
                    <a:bodyPr/>
                    <a:lstStyle/>
                    <a:p>
                      <a:pPr algn="ctr">
                        <a:lnSpc>
                          <a:spcPct val="100000"/>
                        </a:lnSpc>
                        <a:buNone/>
                      </a:pPr>
                      <a:r>
                        <a:rPr lang="en-IN" sz="1200" b="0" strike="noStrike" spc="-1">
                          <a:solidFill>
                            <a:srgbClr val="FFFFFF"/>
                          </a:solidFill>
                          <a:latin typeface="Times New Roman"/>
                        </a:rPr>
                        <a:t>5.</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Feedback</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a:solidFill>
                            <a:srgbClr val="000000"/>
                          </a:solidFill>
                          <a:latin typeface="Times New Roman"/>
                        </a:rPr>
                        <a:t>A string of message having characters but not empty string</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Feedback is successfully submitted</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Feedback is successfully submitted</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Pass </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2948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9FA8-4143-FCC5-038C-69E86DC67399}"/>
              </a:ext>
            </a:extLst>
          </p:cNvPr>
          <p:cNvSpPr>
            <a:spLocks noGrp="1"/>
          </p:cNvSpPr>
          <p:nvPr>
            <p:ph type="title"/>
          </p:nvPr>
        </p:nvSpPr>
        <p:spPr/>
        <p:txBody>
          <a:bodyPr/>
          <a:lstStyle/>
          <a:p>
            <a:r>
              <a:rPr lang="en-US" sz="3200" b="0" strike="noStrike" spc="-1" dirty="0">
                <a:solidFill>
                  <a:srgbClr val="FFFF00"/>
                </a:solidFill>
                <a:latin typeface="Arial"/>
              </a:rPr>
              <a:t>Testing of the Project</a:t>
            </a:r>
            <a:endParaRPr lang="en-IN" dirty="0"/>
          </a:p>
        </p:txBody>
      </p:sp>
      <p:graphicFrame>
        <p:nvGraphicFramePr>
          <p:cNvPr id="11" name="Table 1">
            <a:extLst>
              <a:ext uri="{FF2B5EF4-FFF2-40B4-BE49-F238E27FC236}">
                <a16:creationId xmlns:a16="http://schemas.microsoft.com/office/drawing/2014/main" id="{CCDA7F45-4D35-5A78-D7B3-D8FA21FC93F1}"/>
              </a:ext>
            </a:extLst>
          </p:cNvPr>
          <p:cNvGraphicFramePr/>
          <p:nvPr>
            <p:extLst>
              <p:ext uri="{D42A27DB-BD31-4B8C-83A1-F6EECF244321}">
                <p14:modId xmlns:p14="http://schemas.microsoft.com/office/powerpoint/2010/main" val="2824954043"/>
              </p:ext>
            </p:extLst>
          </p:nvPr>
        </p:nvGraphicFramePr>
        <p:xfrm>
          <a:off x="476928" y="708454"/>
          <a:ext cx="8040996" cy="4159038"/>
        </p:xfrm>
        <a:graphic>
          <a:graphicData uri="http://schemas.openxmlformats.org/drawingml/2006/table">
            <a:tbl>
              <a:tblPr/>
              <a:tblGrid>
                <a:gridCol w="927877">
                  <a:extLst>
                    <a:ext uri="{9D8B030D-6E8A-4147-A177-3AD203B41FA5}">
                      <a16:colId xmlns:a16="http://schemas.microsoft.com/office/drawing/2014/main" val="20000"/>
                    </a:ext>
                  </a:extLst>
                </a:gridCol>
                <a:gridCol w="1695901">
                  <a:extLst>
                    <a:ext uri="{9D8B030D-6E8A-4147-A177-3AD203B41FA5}">
                      <a16:colId xmlns:a16="http://schemas.microsoft.com/office/drawing/2014/main" val="20001"/>
                    </a:ext>
                  </a:extLst>
                </a:gridCol>
                <a:gridCol w="1396902">
                  <a:extLst>
                    <a:ext uri="{9D8B030D-6E8A-4147-A177-3AD203B41FA5}">
                      <a16:colId xmlns:a16="http://schemas.microsoft.com/office/drawing/2014/main" val="20002"/>
                    </a:ext>
                  </a:extLst>
                </a:gridCol>
                <a:gridCol w="1267088">
                  <a:extLst>
                    <a:ext uri="{9D8B030D-6E8A-4147-A177-3AD203B41FA5}">
                      <a16:colId xmlns:a16="http://schemas.microsoft.com/office/drawing/2014/main" val="20003"/>
                    </a:ext>
                  </a:extLst>
                </a:gridCol>
                <a:gridCol w="1262269">
                  <a:extLst>
                    <a:ext uri="{9D8B030D-6E8A-4147-A177-3AD203B41FA5}">
                      <a16:colId xmlns:a16="http://schemas.microsoft.com/office/drawing/2014/main" val="20004"/>
                    </a:ext>
                  </a:extLst>
                </a:gridCol>
                <a:gridCol w="596348">
                  <a:extLst>
                    <a:ext uri="{9D8B030D-6E8A-4147-A177-3AD203B41FA5}">
                      <a16:colId xmlns:a16="http://schemas.microsoft.com/office/drawing/2014/main" val="20005"/>
                    </a:ext>
                  </a:extLst>
                </a:gridCol>
                <a:gridCol w="894611">
                  <a:extLst>
                    <a:ext uri="{9D8B030D-6E8A-4147-A177-3AD203B41FA5}">
                      <a16:colId xmlns:a16="http://schemas.microsoft.com/office/drawing/2014/main" val="20006"/>
                    </a:ext>
                  </a:extLst>
                </a:gridCol>
              </a:tblGrid>
              <a:tr h="275904">
                <a:tc rowSpan="2">
                  <a:txBody>
                    <a:bodyPr/>
                    <a:lstStyle/>
                    <a:p>
                      <a:pPr algn="ctr">
                        <a:lnSpc>
                          <a:spcPct val="125000"/>
                        </a:lnSpc>
                        <a:buNone/>
                      </a:pPr>
                      <a:r>
                        <a:rPr lang="en-IN" sz="1000" b="1" strike="noStrike" spc="-1">
                          <a:solidFill>
                            <a:srgbClr val="FFFFFF"/>
                          </a:solidFill>
                          <a:latin typeface="Times New Roman"/>
                        </a:rPr>
                        <a:t>Id</a:t>
                      </a:r>
                      <a:endParaRPr lang="en-IN" sz="1000" b="0" strike="noStrike" spc="-1">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marL="54720" algn="ctr">
                        <a:lnSpc>
                          <a:spcPct val="125000"/>
                        </a:lnSpc>
                        <a:buNone/>
                      </a:pPr>
                      <a:r>
                        <a:rPr lang="en-IN" sz="1200" b="1" strike="noStrike" spc="-1" dirty="0">
                          <a:solidFill>
                            <a:srgbClr val="FFFFFF"/>
                          </a:solidFill>
                          <a:latin typeface="Times New Roman"/>
                        </a:rPr>
                        <a:t>Test Case</a:t>
                      </a:r>
                      <a:endParaRPr lang="en-IN" sz="1200" b="0" strike="noStrike" spc="-1" dirty="0">
                        <a:latin typeface="Arial"/>
                      </a:endParaRPr>
                    </a:p>
                    <a:p>
                      <a:pPr marL="54720" algn="ctr">
                        <a:lnSpc>
                          <a:spcPct val="125000"/>
                        </a:lnSpc>
                        <a:buNone/>
                      </a:pPr>
                      <a:r>
                        <a:rPr lang="en-IN" sz="1200" b="1" strike="noStrike" spc="-1" dirty="0">
                          <a:solidFill>
                            <a:srgbClr val="FFFFFF"/>
                          </a:solidFill>
                          <a:latin typeface="Times New Roman"/>
                        </a:rPr>
                        <a:t>Description</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marL="54720" algn="ctr">
                        <a:lnSpc>
                          <a:spcPct val="125000"/>
                        </a:lnSpc>
                        <a:buNone/>
                      </a:pPr>
                      <a:r>
                        <a:rPr lang="en-IN" sz="1200" b="1" strike="noStrike" spc="-1" dirty="0">
                          <a:solidFill>
                            <a:srgbClr val="FFFFFF"/>
                          </a:solidFill>
                          <a:latin typeface="Times New Roman"/>
                        </a:rPr>
                        <a:t>Test Case</a:t>
                      </a:r>
                      <a:endParaRPr lang="en-IN" sz="1200" b="0" strike="noStrike" spc="-1" dirty="0">
                        <a:latin typeface="Arial"/>
                      </a:endParaRPr>
                    </a:p>
                    <a:p>
                      <a:pPr marL="54720" algn="ctr">
                        <a:lnSpc>
                          <a:spcPct val="125000"/>
                        </a:lnSpc>
                        <a:buNone/>
                      </a:pPr>
                      <a:r>
                        <a:rPr lang="en-IN" sz="1200" b="1" strike="noStrike" spc="-1" dirty="0">
                          <a:solidFill>
                            <a:srgbClr val="FFFFFF"/>
                          </a:solidFill>
                          <a:latin typeface="Times New Roman"/>
                        </a:rPr>
                        <a:t>Input</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gridSpan="2">
                  <a:txBody>
                    <a:bodyPr/>
                    <a:lstStyle/>
                    <a:p>
                      <a:pPr algn="ctr">
                        <a:lnSpc>
                          <a:spcPct val="125000"/>
                        </a:lnSpc>
                        <a:buNone/>
                      </a:pPr>
                      <a:r>
                        <a:rPr lang="en-IN" sz="1200" b="1" strike="noStrike" spc="-1" dirty="0">
                          <a:solidFill>
                            <a:srgbClr val="FFFFFF"/>
                          </a:solidFill>
                          <a:latin typeface="Times New Roman"/>
                        </a:rPr>
                        <a:t>Test Results</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hMerge="1">
                  <a:txBody>
                    <a:bodyPr/>
                    <a:lstStyle/>
                    <a:p>
                      <a:endParaRPr lang="en-US"/>
                    </a:p>
                  </a:txBody>
                  <a:tcPr marL="90000" marR="90000">
                    <a:lnL>
                      <a:noFill/>
                    </a:lnL>
                    <a:lnR>
                      <a:noFill/>
                    </a:lnR>
                    <a:lnT>
                      <a:noFill/>
                    </a:lnT>
                    <a:lnB>
                      <a:noFill/>
                    </a:lnB>
                    <a:solidFill>
                      <a:srgbClr val="729FCF"/>
                    </a:solidFill>
                  </a:tcPr>
                </a:tc>
                <a:tc rowSpan="2">
                  <a:txBody>
                    <a:bodyPr/>
                    <a:lstStyle/>
                    <a:p>
                      <a:pPr algn="ctr">
                        <a:lnSpc>
                          <a:spcPct val="125000"/>
                        </a:lnSpc>
                        <a:buNone/>
                      </a:pPr>
                      <a:r>
                        <a:rPr lang="en-IN" sz="1200" b="1" strike="noStrike" spc="-1">
                          <a:solidFill>
                            <a:srgbClr val="FFFFFF"/>
                          </a:solidFill>
                          <a:latin typeface="Times New Roman"/>
                        </a:rPr>
                        <a:t>Status</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rowSpan="2">
                  <a:txBody>
                    <a:bodyPr/>
                    <a:lstStyle/>
                    <a:p>
                      <a:pPr algn="ctr">
                        <a:lnSpc>
                          <a:spcPct val="125000"/>
                        </a:lnSpc>
                        <a:buNone/>
                      </a:pPr>
                      <a:r>
                        <a:rPr lang="en-IN" sz="1200" b="1" strike="noStrike" spc="-1">
                          <a:solidFill>
                            <a:srgbClr val="FFFFFF"/>
                          </a:solidFill>
                          <a:latin typeface="Times New Roman"/>
                        </a:rPr>
                        <a:t>Corrective</a:t>
                      </a:r>
                      <a:endParaRPr lang="en-IN" sz="1200" b="0" strike="noStrike" spc="-1">
                        <a:latin typeface="Arial"/>
                      </a:endParaRPr>
                    </a:p>
                    <a:p>
                      <a:pPr algn="ctr">
                        <a:lnSpc>
                          <a:spcPct val="125000"/>
                        </a:lnSpc>
                        <a:buNone/>
                      </a:pPr>
                      <a:r>
                        <a:rPr lang="en-IN" sz="1200" b="1" strike="noStrike" spc="-1">
                          <a:solidFill>
                            <a:srgbClr val="FFFFFF"/>
                          </a:solidFill>
                          <a:latin typeface="Times New Roman"/>
                        </a:rPr>
                        <a:t>Measure</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456030">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tc>
                  <a:txBody>
                    <a:bodyPr/>
                    <a:lstStyle/>
                    <a:p>
                      <a:pPr algn="ctr">
                        <a:lnSpc>
                          <a:spcPct val="125000"/>
                        </a:lnSpc>
                        <a:buNone/>
                      </a:pPr>
                      <a:r>
                        <a:rPr lang="en-IN" sz="1100" b="0" strike="noStrike" spc="-1" dirty="0">
                          <a:solidFill>
                            <a:srgbClr val="000000"/>
                          </a:solidFill>
                          <a:latin typeface="Times New Roman"/>
                        </a:rPr>
                        <a:t>Expected</a:t>
                      </a:r>
                      <a:endParaRPr lang="en-IN" sz="1100" b="0" strike="noStrike" spc="-1" dirty="0">
                        <a:latin typeface="Arial"/>
                      </a:endParaRPr>
                    </a:p>
                  </a:txBody>
                  <a:tcPr marL="38520" marR="385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100" b="0" strike="noStrike" spc="-1">
                          <a:solidFill>
                            <a:srgbClr val="000000"/>
                          </a:solidFill>
                          <a:latin typeface="Times New Roman"/>
                        </a:rPr>
                        <a:t>Actual</a:t>
                      </a:r>
                      <a:endParaRPr lang="en-IN" sz="11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vMerge="1">
                  <a:txBody>
                    <a:bodyPr/>
                    <a:lstStyle/>
                    <a:p>
                      <a:endParaRPr lang="en-US"/>
                    </a:p>
                  </a:txBody>
                  <a:tcPr marL="90000" marR="90000">
                    <a:lnL>
                      <a:noFill/>
                    </a:lnL>
                    <a:lnR>
                      <a:noFill/>
                    </a:lnR>
                    <a:lnT>
                      <a:noFill/>
                    </a:lnT>
                    <a:lnB>
                      <a:noFill/>
                    </a:lnB>
                    <a:solidFill>
                      <a:srgbClr val="729FCF"/>
                    </a:solidFill>
                  </a:tcPr>
                </a:tc>
                <a:tc vMerge="1">
                  <a:txBody>
                    <a:bodyPr/>
                    <a:lstStyle/>
                    <a:p>
                      <a:endParaRPr lang="en-US"/>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518716">
                <a:tc>
                  <a:txBody>
                    <a:bodyPr/>
                    <a:lstStyle/>
                    <a:p>
                      <a:pPr algn="ctr">
                        <a:lnSpc>
                          <a:spcPct val="125000"/>
                        </a:lnSpc>
                        <a:buNone/>
                      </a:pPr>
                      <a:r>
                        <a:rPr lang="en-US" sz="1000" b="1" strike="noStrike" spc="-1" dirty="0">
                          <a:solidFill>
                            <a:srgbClr val="FFFFFF"/>
                          </a:solidFill>
                          <a:latin typeface="Times New Roman"/>
                        </a:rPr>
                        <a:t>6.</a:t>
                      </a:r>
                      <a:endParaRPr lang="en-IN" sz="1000" b="0" strike="noStrike" spc="-1" dirty="0">
                        <a:latin typeface="Arial"/>
                      </a:endParaRPr>
                    </a:p>
                  </a:txBody>
                  <a:tcPr marL="38520" marR="38520">
                    <a:lnL w="12240">
                      <a:solidFill>
                        <a:srgbClr val="FFFFFF"/>
                      </a:solidFill>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4F81BD"/>
                    </a:solidFill>
                  </a:tcPr>
                </a:tc>
                <a:tc>
                  <a:txBody>
                    <a:bodyPr/>
                    <a:lstStyle/>
                    <a:p>
                      <a:pPr>
                        <a:lnSpc>
                          <a:spcPct val="125000"/>
                        </a:lnSpc>
                        <a:buNone/>
                      </a:pPr>
                      <a:r>
                        <a:rPr lang="en-IN" sz="1200" b="0" strike="noStrike" spc="-1" dirty="0">
                          <a:solidFill>
                            <a:srgbClr val="000000"/>
                          </a:solidFill>
                          <a:latin typeface="Times New Roman"/>
                        </a:rPr>
                        <a:t> Events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mn-lt"/>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dirty="0">
                          <a:solidFill>
                            <a:srgbClr val="000000"/>
                          </a:solidFill>
                          <a:latin typeface="+mj-lt"/>
                        </a:rPr>
                        <a:t>Events added</a:t>
                      </a:r>
                      <a:endParaRPr lang="en-IN" sz="1200" b="0" strike="noStrike" spc="-1" dirty="0">
                        <a:latin typeface="+mj-lt"/>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25000"/>
                        </a:lnSpc>
                        <a:buNone/>
                      </a:pPr>
                      <a:r>
                        <a:rPr lang="en-IN" sz="1200" b="0" strike="noStrike" spc="-1" dirty="0">
                          <a:solidFill>
                            <a:srgbClr val="000000"/>
                          </a:solidFill>
                          <a:latin typeface="+mj-lt"/>
                        </a:rPr>
                        <a:t>Events added</a:t>
                      </a:r>
                      <a:endParaRPr lang="en-IN" sz="1200" b="0" strike="noStrike" spc="-1" dirty="0">
                        <a:latin typeface="+mj-lt"/>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3"/>
                  </a:ext>
                </a:extLst>
              </a:tr>
              <a:tr h="697951">
                <a:tc>
                  <a:txBody>
                    <a:bodyPr/>
                    <a:lstStyle/>
                    <a:p>
                      <a:pPr algn="ctr">
                        <a:lnSpc>
                          <a:spcPct val="125000"/>
                        </a:lnSpc>
                        <a:buNone/>
                      </a:pPr>
                      <a:r>
                        <a:rPr lang="en-IN" sz="1200" b="1" strike="noStrike" spc="-1" dirty="0">
                          <a:solidFill>
                            <a:srgbClr val="FFFFFF"/>
                          </a:solidFill>
                          <a:latin typeface="Times New Roman"/>
                        </a:rPr>
                        <a:t>7. </a:t>
                      </a:r>
                      <a:endParaRPr lang="en-IN" sz="1200" b="0" strike="noStrike" spc="-1" dirty="0">
                        <a:latin typeface="Arial"/>
                      </a:endParaRPr>
                    </a:p>
                  </a:txBody>
                  <a:tcPr marL="38520" marR="38520">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 Notice Category</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i="0" kern="1200" dirty="0">
                          <a:solidFill>
                            <a:schemeClr val="tx1"/>
                          </a:solidFill>
                          <a:effectLst/>
                          <a:latin typeface="+mj-lt"/>
                          <a:ea typeface="+mn-ea"/>
                          <a:cs typeface="Arial" panose="020B0604020202020204" pitchFamily="34" charset="0"/>
                        </a:rPr>
                        <a:t>Organize notices into distinct categories</a:t>
                      </a:r>
                      <a:endParaRPr lang="en-IN" sz="1200" b="0" strike="noStrike" spc="-1" dirty="0">
                        <a:latin typeface="+mj-lt"/>
                        <a:cs typeface="Arial" panose="020B0604020202020204" pitchFamily="34" charset="0"/>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25000"/>
                        </a:lnSpc>
                        <a:buNone/>
                      </a:pPr>
                      <a:r>
                        <a:rPr lang="en-IN" sz="1200" b="0" i="0" kern="1200" dirty="0">
                          <a:solidFill>
                            <a:schemeClr val="tx1"/>
                          </a:solidFill>
                          <a:effectLst/>
                          <a:latin typeface="+mj-lt"/>
                          <a:ea typeface="+mn-ea"/>
                          <a:cs typeface="Arial" panose="020B0604020202020204" pitchFamily="34" charset="0"/>
                        </a:rPr>
                        <a:t>Organize notices into distinct categories</a:t>
                      </a:r>
                      <a:endParaRPr lang="en-IN" sz="1200" b="0" strike="noStrike" spc="-1" dirty="0">
                        <a:latin typeface="+mj-lt"/>
                        <a:cs typeface="Arial" panose="020B0604020202020204" pitchFamily="34" charset="0"/>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306292156"/>
                  </a:ext>
                </a:extLst>
              </a:tr>
              <a:tr h="697951">
                <a:tc>
                  <a:txBody>
                    <a:bodyPr/>
                    <a:lstStyle/>
                    <a:p>
                      <a:pPr algn="ctr">
                        <a:lnSpc>
                          <a:spcPct val="125000"/>
                        </a:lnSpc>
                        <a:buNone/>
                      </a:pPr>
                      <a:r>
                        <a:rPr lang="en-IN" sz="1000" b="1" strike="noStrike" spc="-1" dirty="0">
                          <a:solidFill>
                            <a:srgbClr val="FFFFFF"/>
                          </a:solidFill>
                          <a:latin typeface="Times New Roman"/>
                        </a:rPr>
                        <a:t>8. </a:t>
                      </a:r>
                      <a:endParaRPr lang="en-IN" sz="10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 Course Details</a:t>
                      </a:r>
                      <a:endParaRPr lang="en-IN" sz="12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mn-lt"/>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mj-lt"/>
                        </a:rPr>
                        <a:t>Data inserted successfully </a:t>
                      </a:r>
                      <a:endParaRPr lang="en-IN" sz="1200" b="0" strike="noStrike" spc="-1" dirty="0">
                        <a:latin typeface="+mj-lt"/>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mj-lt"/>
                        </a:rPr>
                        <a:t>Data inserted successfully</a:t>
                      </a:r>
                    </a:p>
                    <a:p>
                      <a:pPr>
                        <a:lnSpc>
                          <a:spcPct val="125000"/>
                        </a:lnSpc>
                        <a:buNone/>
                      </a:pPr>
                      <a:endParaRPr lang="en-IN" sz="1200" b="0" strike="noStrike" spc="-1" dirty="0">
                        <a:latin typeface="+mj-lt"/>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Pass</a:t>
                      </a:r>
                      <a:endParaRPr lang="en-IN" sz="1200" b="0" strike="noStrike" spc="-1" dirty="0">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algn="ctr">
                        <a:lnSpc>
                          <a:spcPct val="125000"/>
                        </a:lnSpc>
                        <a:buNone/>
                      </a:pPr>
                      <a:r>
                        <a:rPr lang="en-IN" sz="1200" b="0" strike="noStrike" spc="-1">
                          <a:solidFill>
                            <a:srgbClr val="000000"/>
                          </a:solidFill>
                          <a:latin typeface="Times New Roman"/>
                        </a:rPr>
                        <a:t>None</a:t>
                      </a:r>
                      <a:endParaRPr lang="en-IN" sz="1200" b="0" strike="noStrike" spc="-1">
                        <a:latin typeface="Arial"/>
                      </a:endParaRPr>
                    </a:p>
                    <a:p>
                      <a:pPr algn="ctr">
                        <a:lnSpc>
                          <a:spcPct val="125000"/>
                        </a:lnSpc>
                        <a:buNone/>
                      </a:pPr>
                      <a:r>
                        <a:rPr lang="en-IN" sz="1200" b="0" strike="noStrike" spc="-1">
                          <a:solidFill>
                            <a:srgbClr val="000000"/>
                          </a:solidFill>
                          <a:latin typeface="Times New Roman"/>
                        </a:rPr>
                        <a:t> </a:t>
                      </a:r>
                      <a:endParaRPr lang="en-IN" sz="1200" b="0" strike="noStrike" spc="-1">
                        <a:latin typeface="Arial"/>
                      </a:endParaRPr>
                    </a:p>
                  </a:txBody>
                  <a:tcPr marL="38520" marR="38520">
                    <a:lnL w="12240">
                      <a:solidFill>
                        <a:srgbClr val="FFFFFF"/>
                      </a:solidFill>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extLst>
                  <a:ext uri="{0D108BD9-81ED-4DB2-BD59-A6C34878D82A}">
                    <a16:rowId xmlns:a16="http://schemas.microsoft.com/office/drawing/2014/main" val="10004"/>
                  </a:ext>
                </a:extLst>
              </a:tr>
              <a:tr h="683040">
                <a:tc>
                  <a:txBody>
                    <a:bodyPr/>
                    <a:lstStyle/>
                    <a:p>
                      <a:pPr algn="ctr">
                        <a:lnSpc>
                          <a:spcPct val="125000"/>
                        </a:lnSpc>
                        <a:buNone/>
                      </a:pPr>
                      <a:r>
                        <a:rPr lang="en-IN" sz="1000" b="1" strike="noStrike" spc="-1" dirty="0">
                          <a:solidFill>
                            <a:srgbClr val="FFFFFF"/>
                          </a:solidFill>
                          <a:latin typeface="Times New Roman"/>
                        </a:rPr>
                        <a:t>9.</a:t>
                      </a:r>
                      <a:endParaRPr lang="en-IN" sz="10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25000"/>
                        </a:lnSpc>
                        <a:buNone/>
                      </a:pPr>
                      <a:r>
                        <a:rPr lang="en-IN" sz="1200" b="0" strike="noStrike" spc="-1" dirty="0">
                          <a:solidFill>
                            <a:srgbClr val="000000"/>
                          </a:solidFill>
                          <a:latin typeface="Times New Roman"/>
                        </a:rPr>
                        <a:t> Faculty Login</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Username and password</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Successfully logged in</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25000"/>
                        </a:lnSpc>
                        <a:buNone/>
                      </a:pPr>
                      <a:r>
                        <a:rPr lang="en-IN" sz="1200" b="0" strike="noStrike" spc="-1" dirty="0">
                          <a:solidFill>
                            <a:srgbClr val="000000"/>
                          </a:solidFill>
                          <a:latin typeface="Times New Roman"/>
                        </a:rPr>
                        <a:t>Successfully logged in</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25000"/>
                        </a:lnSpc>
                        <a:buNone/>
                      </a:pPr>
                      <a:r>
                        <a:rPr lang="en-IN" sz="1200" b="0" strike="noStrike" spc="-1" dirty="0">
                          <a:solidFill>
                            <a:srgbClr val="000000"/>
                          </a:solidFill>
                          <a:latin typeface="Times New Roman"/>
                        </a:rPr>
                        <a:t>Pass </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25000"/>
                        </a:lnSpc>
                        <a:buNone/>
                      </a:pPr>
                      <a:r>
                        <a:rPr lang="en-IN" sz="1200" b="0" strike="noStrike" spc="-1">
                          <a:solidFill>
                            <a:srgbClr val="000000"/>
                          </a:solidFill>
                          <a:latin typeface="Times New Roman"/>
                        </a:rPr>
                        <a:t>None</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683040">
                <a:tc>
                  <a:txBody>
                    <a:bodyPr/>
                    <a:lstStyle/>
                    <a:p>
                      <a:pPr algn="ctr">
                        <a:lnSpc>
                          <a:spcPct val="100000"/>
                        </a:lnSpc>
                        <a:buNone/>
                      </a:pPr>
                      <a:r>
                        <a:rPr lang="en-IN" sz="1200" b="0" strike="noStrike" spc="-1" dirty="0">
                          <a:solidFill>
                            <a:srgbClr val="FFFFFF"/>
                          </a:solidFill>
                          <a:latin typeface="Times New Roman"/>
                        </a:rPr>
                        <a:t>10.</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4F81BD"/>
                    </a:solidFill>
                  </a:tcPr>
                </a:tc>
                <a:tc>
                  <a:txBody>
                    <a:bodyPr/>
                    <a:lstStyle/>
                    <a:p>
                      <a:pPr>
                        <a:lnSpc>
                          <a:spcPct val="125000"/>
                        </a:lnSpc>
                        <a:buNone/>
                      </a:pPr>
                      <a:r>
                        <a:rPr lang="en-IN" sz="1200" b="0" strike="noStrike" spc="-1" dirty="0">
                          <a:latin typeface="+mj-lt"/>
                        </a:rPr>
                        <a:t> Faculty Details</a:t>
                      </a: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All the fields are required</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nSpc>
                          <a:spcPct val="125000"/>
                        </a:lnSpc>
                        <a:buNone/>
                      </a:pPr>
                      <a:r>
                        <a:rPr lang="en-IN" sz="1200" b="0" strike="noStrike" spc="-1" dirty="0">
                          <a:solidFill>
                            <a:srgbClr val="000000"/>
                          </a:solidFill>
                          <a:latin typeface="Times New Roman"/>
                        </a:rPr>
                        <a:t>Data inserted successfully </a:t>
                      </a:r>
                      <a:endParaRPr lang="en-IN" sz="1200" b="0" strike="noStrike" spc="-1" dirty="0">
                        <a:latin typeface="+mn-lt"/>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gn="ctr">
                        <a:lnSpc>
                          <a:spcPct val="125000"/>
                        </a:lnSpc>
                        <a:buNone/>
                      </a:pPr>
                      <a:r>
                        <a:rPr lang="en-IN" sz="1200" b="0" strike="noStrike" spc="-1">
                          <a:solidFill>
                            <a:srgbClr val="000000"/>
                          </a:solidFill>
                          <a:latin typeface="Times New Roman"/>
                        </a:rPr>
                        <a:t>Pass </a:t>
                      </a:r>
                      <a:endParaRPr lang="en-IN" sz="1200" b="0" strike="noStrike" spc="-1">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tc>
                  <a:txBody>
                    <a:bodyPr/>
                    <a:lstStyle/>
                    <a:p>
                      <a:pPr algn="ctr">
                        <a:lnSpc>
                          <a:spcPct val="125000"/>
                        </a:lnSpc>
                        <a:buNone/>
                      </a:pPr>
                      <a:r>
                        <a:rPr lang="en-IN" sz="1200" b="0" strike="noStrike" spc="-1" dirty="0">
                          <a:solidFill>
                            <a:srgbClr val="000000"/>
                          </a:solidFill>
                          <a:latin typeface="Times New Roman"/>
                        </a:rPr>
                        <a:t>None</a:t>
                      </a:r>
                      <a:endParaRPr lang="en-IN" sz="1200" b="0" strike="noStrike" spc="-1" dirty="0">
                        <a:latin typeface="Arial"/>
                      </a:endParaRPr>
                    </a:p>
                  </a:txBody>
                  <a:tcPr marL="38520" marR="38520">
                    <a:lnL w="12240">
                      <a:solidFill>
                        <a:srgbClr val="FFFFFF"/>
                      </a:solidFill>
                    </a:lnL>
                    <a:lnR w="12240">
                      <a:solidFill>
                        <a:srgbClr val="FFFFFF"/>
                      </a:solidFill>
                    </a:lnR>
                    <a:lnT w="12240">
                      <a:solidFill>
                        <a:srgbClr val="FFFFFF"/>
                      </a:solidFill>
                    </a:lnT>
                    <a:lnB w="720">
                      <a:solidFill>
                        <a:srgbClr val="FFFFFF"/>
                      </a:solidFill>
                    </a:lnB>
                    <a:solidFill>
                      <a:srgbClr val="E9EC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74369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4C06-9439-61BD-15E0-A0FF5A7AEE4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E63FE87-F722-6944-B22A-6D5DE6F051B9}"/>
              </a:ext>
            </a:extLst>
          </p:cNvPr>
          <p:cNvSpPr>
            <a:spLocks noGrp="1"/>
          </p:cNvSpPr>
          <p:nvPr>
            <p:ph idx="1"/>
          </p:nvPr>
        </p:nvSpPr>
        <p:spPr>
          <a:xfrm>
            <a:off x="337930" y="993913"/>
            <a:ext cx="8527774" cy="3685244"/>
          </a:xfrm>
        </p:spPr>
        <p:txBody>
          <a:bodyPr/>
          <a:lstStyle/>
          <a:p>
            <a:pPr>
              <a:buFont typeface="Wingdings" panose="05000000000000000000" pitchFamily="2" charset="2"/>
              <a:buChar char="Ø"/>
            </a:pPr>
            <a:r>
              <a:rPr lang="en-IN" sz="1600" b="0" i="0" dirty="0">
                <a:solidFill>
                  <a:srgbClr val="0D0D0D"/>
                </a:solidFill>
                <a:effectLst/>
              </a:rPr>
              <a:t>In conclusion, the development of this college website project has been a comprehensive endeavour</a:t>
            </a:r>
            <a:r>
              <a:rPr lang="en-IN" sz="1600" dirty="0">
                <a:solidFill>
                  <a:srgbClr val="0D0D0D"/>
                </a:solidFill>
              </a:rPr>
              <a:t> </a:t>
            </a:r>
            <a:r>
              <a:rPr lang="en-IN" sz="1600" b="0" i="0" dirty="0">
                <a:solidFill>
                  <a:srgbClr val="0D0D0D"/>
                </a:solidFill>
                <a:effectLst/>
              </a:rPr>
              <a:t>aimed at enhancing the digital presence and functionality of our institution. Through planning, design, and implementation, we are on the way to create a </a:t>
            </a:r>
            <a:r>
              <a:rPr lang="en-IN" sz="1600" b="1" i="0" dirty="0">
                <a:solidFill>
                  <a:srgbClr val="0D0D0D"/>
                </a:solidFill>
                <a:effectLst/>
              </a:rPr>
              <a:t>user-friendly platform </a:t>
            </a:r>
            <a:r>
              <a:rPr lang="en-IN" sz="1600" b="0" i="0" dirty="0">
                <a:solidFill>
                  <a:srgbClr val="0D0D0D"/>
                </a:solidFill>
                <a:effectLst/>
              </a:rPr>
              <a:t>that serves as a centralized hub for students, faculty, staff, and prospective members of our community.</a:t>
            </a:r>
          </a:p>
          <a:p>
            <a:pPr>
              <a:buFont typeface="Wingdings" panose="05000000000000000000" pitchFamily="2" charset="2"/>
              <a:buChar char="Ø"/>
            </a:pPr>
            <a:endParaRPr lang="en-IN" sz="1600" b="0" i="0" dirty="0">
              <a:solidFill>
                <a:srgbClr val="0D0D0D"/>
              </a:solidFill>
              <a:effectLst/>
            </a:endParaRPr>
          </a:p>
          <a:p>
            <a:pPr>
              <a:buFont typeface="Wingdings" panose="05000000000000000000" pitchFamily="2" charset="2"/>
              <a:buChar char="Ø"/>
            </a:pPr>
            <a:r>
              <a:rPr lang="en-IN" sz="1600" b="0" i="0" dirty="0">
                <a:solidFill>
                  <a:srgbClr val="0D0D0D"/>
                </a:solidFill>
                <a:effectLst/>
              </a:rPr>
              <a:t>Through collaborative efforts and meticulous attention to detail, we are shaping a platform that will serve as a dynamic gateway to our college's offerings, resources, and vibrant community.</a:t>
            </a:r>
          </a:p>
          <a:p>
            <a:pPr>
              <a:buFont typeface="Wingdings" panose="05000000000000000000" pitchFamily="2" charset="2"/>
              <a:buChar char="Ø"/>
            </a:pPr>
            <a:endParaRPr lang="en-IN" sz="1400" dirty="0">
              <a:solidFill>
                <a:srgbClr val="0D0D0D"/>
              </a:solidFill>
              <a:latin typeface="Söhne"/>
            </a:endParaRPr>
          </a:p>
          <a:p>
            <a:pPr>
              <a:buFont typeface="Wingdings" panose="05000000000000000000" pitchFamily="2" charset="2"/>
              <a:buChar char="Ø"/>
            </a:pPr>
            <a:r>
              <a:rPr lang="en-IN" sz="1600" b="0" i="0" dirty="0">
                <a:solidFill>
                  <a:srgbClr val="0D0D0D"/>
                </a:solidFill>
                <a:effectLst/>
              </a:rPr>
              <a:t>We embraced </a:t>
            </a:r>
            <a:r>
              <a:rPr lang="en-IN" sz="1600" b="1" i="0" dirty="0">
                <a:solidFill>
                  <a:srgbClr val="0D0D0D"/>
                </a:solidFill>
                <a:effectLst/>
              </a:rPr>
              <a:t>emerging technologies </a:t>
            </a:r>
            <a:r>
              <a:rPr lang="en-IN" sz="1600" b="0" i="0" dirty="0">
                <a:solidFill>
                  <a:srgbClr val="0D0D0D"/>
                </a:solidFill>
                <a:effectLst/>
              </a:rPr>
              <a:t>and best practices to create a user-centric website that reflects our college's ethics and values. From designing intuitive navigation to integrating interactive features, every aspect of the website has been thoughtfully crafted to enhance the user experience and streamline access to information.</a:t>
            </a:r>
            <a:endParaRPr lang="en-IN" sz="1600" dirty="0"/>
          </a:p>
        </p:txBody>
      </p:sp>
    </p:spTree>
    <p:extLst>
      <p:ext uri="{BB962C8B-B14F-4D97-AF65-F5344CB8AC3E}">
        <p14:creationId xmlns:p14="http://schemas.microsoft.com/office/powerpoint/2010/main" val="42545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4B0C-C5CE-B0F3-341E-5B092C44D973}"/>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DA6BF70B-280C-4A2A-0068-4331EF21ECD1}"/>
              </a:ext>
            </a:extLst>
          </p:cNvPr>
          <p:cNvSpPr>
            <a:spLocks noGrp="1"/>
          </p:cNvSpPr>
          <p:nvPr>
            <p:ph idx="1"/>
          </p:nvPr>
        </p:nvSpPr>
        <p:spPr>
          <a:xfrm>
            <a:off x="437321" y="864703"/>
            <a:ext cx="8299175" cy="3907321"/>
          </a:xfrm>
        </p:spPr>
        <p:txBody>
          <a:bodyPr/>
          <a:lstStyle/>
          <a:p>
            <a:pPr marL="0" indent="0">
              <a:buNone/>
            </a:pPr>
            <a:r>
              <a:rPr lang="en-IN" sz="1400" dirty="0">
                <a:solidFill>
                  <a:srgbClr val="000000"/>
                </a:solidFill>
                <a:effectLst/>
                <a:highlight>
                  <a:srgbClr val="FFFFFF"/>
                </a:highlight>
                <a:ea typeface="Times New Roman" panose="02020603050405020304" pitchFamily="18" charset="0"/>
              </a:rPr>
              <a:t>The future scope presents exciting possibilities for expansion and adaptation of latest technologies to our college website that can </a:t>
            </a:r>
            <a:r>
              <a:rPr lang="en-IN" sz="1400" b="0" i="0" dirty="0">
                <a:solidFill>
                  <a:srgbClr val="202124"/>
                </a:solidFill>
                <a:effectLst/>
                <a:highlight>
                  <a:srgbClr val="FFFFFF"/>
                </a:highlight>
              </a:rPr>
              <a:t>significantly enhance user experience and engagement</a:t>
            </a:r>
            <a:r>
              <a:rPr lang="en-IN" sz="1400" dirty="0">
                <a:solidFill>
                  <a:srgbClr val="000000"/>
                </a:solidFill>
                <a:effectLst/>
                <a:highlight>
                  <a:srgbClr val="FFFFFF"/>
                </a:highlight>
                <a:ea typeface="Times New Roman" panose="02020603050405020304" pitchFamily="18" charset="0"/>
              </a:rPr>
              <a:t>. Key areas of potential development include:</a:t>
            </a:r>
          </a:p>
          <a:p>
            <a:pPr marL="0" indent="0">
              <a:buNone/>
            </a:pPr>
            <a:endParaRPr lang="en-IN" sz="1400" b="1" i="0" dirty="0">
              <a:solidFill>
                <a:srgbClr val="0D0D0D"/>
              </a:solidFill>
              <a:effectLst/>
              <a:highlight>
                <a:srgbClr val="FFFFFF"/>
              </a:highlight>
            </a:endParaRPr>
          </a:p>
          <a:p>
            <a:pPr algn="l">
              <a:buFont typeface="Wingdings" panose="05000000000000000000" pitchFamily="2" charset="2"/>
              <a:buChar char="Ø"/>
            </a:pPr>
            <a:r>
              <a:rPr lang="en-IN" sz="1400" b="1" i="0" dirty="0">
                <a:solidFill>
                  <a:srgbClr val="0D0D0D"/>
                </a:solidFill>
                <a:effectLst/>
                <a:highlight>
                  <a:srgbClr val="FFFFFF"/>
                </a:highlight>
              </a:rPr>
              <a:t>Alumni Engagement Platform</a:t>
            </a:r>
            <a:r>
              <a:rPr lang="en-IN" sz="1400" b="0" i="0" dirty="0">
                <a:solidFill>
                  <a:srgbClr val="0D0D0D"/>
                </a:solidFill>
                <a:effectLst/>
                <a:highlight>
                  <a:srgbClr val="FFFFFF"/>
                </a:highlight>
              </a:rPr>
              <a:t>: Create an interactive platform for alumni to reconnect with the college community, share career experiences, mentor current students, and contribute to institutional initiatives. This platform could feature alumni directories, event invitations, and collaborative projects to foster a strong alumni network and promote lifelong connections.</a:t>
            </a:r>
          </a:p>
          <a:p>
            <a:pPr algn="l">
              <a:buFont typeface="Wingdings" panose="05000000000000000000" pitchFamily="2" charset="2"/>
              <a:buChar char="Ø"/>
            </a:pPr>
            <a:endParaRPr lang="en-IN" sz="1400" b="0" i="0" dirty="0">
              <a:solidFill>
                <a:srgbClr val="0D0D0D"/>
              </a:solidFill>
              <a:effectLst/>
              <a:highlight>
                <a:srgbClr val="FFFFFF"/>
              </a:highlight>
            </a:endParaRPr>
          </a:p>
          <a:p>
            <a:pPr algn="l">
              <a:buFont typeface="Wingdings" panose="05000000000000000000" pitchFamily="2" charset="2"/>
              <a:buChar char="Ø"/>
            </a:pPr>
            <a:r>
              <a:rPr lang="en-IN" sz="1400" b="1" i="0" dirty="0">
                <a:solidFill>
                  <a:srgbClr val="0D0D0D"/>
                </a:solidFill>
                <a:effectLst/>
                <a:highlight>
                  <a:srgbClr val="FFFFFF"/>
                </a:highlight>
              </a:rPr>
              <a:t>Virtual Campus Tours</a:t>
            </a:r>
            <a:r>
              <a:rPr lang="en-IN" sz="1400" b="0" i="0" dirty="0">
                <a:solidFill>
                  <a:srgbClr val="0D0D0D"/>
                </a:solidFill>
                <a:effectLst/>
                <a:highlight>
                  <a:srgbClr val="FFFFFF"/>
                </a:highlight>
              </a:rPr>
              <a:t>: Develop virtual campus tours using 360-degree panoramic images, videos, and interactive maps to provide prospective students and parents with a comprehensive view of the college facilities, infrastructure, and amenities. </a:t>
            </a:r>
          </a:p>
          <a:p>
            <a:pPr algn="l">
              <a:buFont typeface="Wingdings" panose="05000000000000000000" pitchFamily="2" charset="2"/>
              <a:buChar char="Ø"/>
            </a:pPr>
            <a:endParaRPr lang="en-IN" sz="1400" b="0" i="0" dirty="0">
              <a:solidFill>
                <a:srgbClr val="0D0D0D"/>
              </a:solidFill>
              <a:effectLst/>
              <a:highlight>
                <a:srgbClr val="FFFFFF"/>
              </a:highlight>
            </a:endParaRPr>
          </a:p>
          <a:p>
            <a:pPr algn="l">
              <a:buFont typeface="Wingdings" panose="05000000000000000000" pitchFamily="2" charset="2"/>
              <a:buChar char="Ø"/>
            </a:pPr>
            <a:r>
              <a:rPr lang="en-IN" sz="1400" b="1" i="0" dirty="0">
                <a:solidFill>
                  <a:srgbClr val="0D0D0D"/>
                </a:solidFill>
                <a:effectLst/>
                <a:highlight>
                  <a:srgbClr val="FFFFFF"/>
                </a:highlight>
              </a:rPr>
              <a:t>Integration with Emerging Technologies</a:t>
            </a:r>
            <a:r>
              <a:rPr lang="en-IN" sz="1400" b="0" i="0" dirty="0">
                <a:solidFill>
                  <a:srgbClr val="0D0D0D"/>
                </a:solidFill>
                <a:effectLst/>
                <a:highlight>
                  <a:srgbClr val="FFFFFF"/>
                </a:highlight>
              </a:rPr>
              <a:t>: Explore the integration of emerging technologies such as artificial intelligence (AI), machine learning (ML), augmented reality (AR), and virtual reality (VR) to enhance various aspects of the website, including adaptive learning experiences, virtual labs, and interactive simulations.</a:t>
            </a:r>
          </a:p>
          <a:p>
            <a:endParaRPr lang="en-IN" dirty="0"/>
          </a:p>
        </p:txBody>
      </p:sp>
    </p:spTree>
    <p:extLst>
      <p:ext uri="{BB962C8B-B14F-4D97-AF65-F5344CB8AC3E}">
        <p14:creationId xmlns:p14="http://schemas.microsoft.com/office/powerpoint/2010/main" val="1012165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DDCB-4594-AFCE-01AA-B74E86F31ABA}"/>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5B51E2EB-489C-0DAD-B0AD-F25695F9D37B}"/>
              </a:ext>
            </a:extLst>
          </p:cNvPr>
          <p:cNvSpPr>
            <a:spLocks noGrp="1"/>
          </p:cNvSpPr>
          <p:nvPr>
            <p:ph idx="1"/>
          </p:nvPr>
        </p:nvSpPr>
        <p:spPr>
          <a:xfrm>
            <a:off x="271390" y="977705"/>
            <a:ext cx="8708781" cy="3519867"/>
          </a:xfrm>
        </p:spPr>
        <p:txBody>
          <a:bodyPr/>
          <a:lstStyle/>
          <a:p>
            <a:r>
              <a:rPr lang="en-US" b="1" dirty="0">
                <a:solidFill>
                  <a:srgbClr val="0000CC"/>
                </a:solidFill>
              </a:rPr>
              <a:t>Books:</a:t>
            </a:r>
            <a:endParaRPr lang="en-IN" b="1" dirty="0">
              <a:ea typeface="Calibri" panose="020F0502020204030204" pitchFamily="34" charset="0"/>
            </a:endParaRPr>
          </a:p>
          <a:p>
            <a:pPr lvl="1">
              <a:buFont typeface="Wingdings" panose="05000000000000000000" pitchFamily="2" charset="2"/>
              <a:buChar char="Ø"/>
            </a:pPr>
            <a:r>
              <a:rPr lang="en-IN" sz="1600" dirty="0">
                <a:ea typeface="Calibri" panose="020F0502020204030204" pitchFamily="34" charset="0"/>
              </a:rPr>
              <a:t>React In Action by: Mark Tielens Thomas</a:t>
            </a:r>
          </a:p>
          <a:p>
            <a:pPr lvl="1">
              <a:buFont typeface="Wingdings" panose="05000000000000000000" pitchFamily="2" charset="2"/>
              <a:buChar char="Ø"/>
            </a:pPr>
            <a:r>
              <a:rPr lang="en-IN" sz="1600" dirty="0">
                <a:ea typeface="Calibri" panose="020F0502020204030204" pitchFamily="34" charset="0"/>
              </a:rPr>
              <a:t>Road to learn React: Robin Wipruch</a:t>
            </a:r>
          </a:p>
          <a:p>
            <a:pPr>
              <a:buFont typeface="Wingdings" panose="05000000000000000000" pitchFamily="2" charset="2"/>
              <a:buChar char="Ø"/>
            </a:pPr>
            <a:endParaRPr lang="en-IN" sz="1600" dirty="0">
              <a:ea typeface="Calibri" panose="020F0502020204030204" pitchFamily="34" charset="0"/>
            </a:endParaRPr>
          </a:p>
          <a:p>
            <a:r>
              <a:rPr lang="en-US" b="1" dirty="0">
                <a:solidFill>
                  <a:srgbClr val="0000CC"/>
                </a:solidFill>
              </a:rPr>
              <a:t>Websites:</a:t>
            </a:r>
            <a:endParaRPr lang="en-IN" dirty="0">
              <a:ea typeface="Calibri" panose="020F0502020204030204" pitchFamily="34" charset="0"/>
            </a:endParaRPr>
          </a:p>
          <a:p>
            <a:pPr lvl="1">
              <a:buFont typeface="Wingdings" panose="05000000000000000000" pitchFamily="2" charset="2"/>
              <a:buChar char="Ø"/>
            </a:pPr>
            <a:r>
              <a:rPr lang="en-IN" sz="1600" u="sng" dirty="0">
                <a:solidFill>
                  <a:srgbClr val="1967D2"/>
                </a:solidFill>
                <a:ea typeface="Calibri" panose="020F0502020204030204" pitchFamily="34" charset="0"/>
                <a:hlinkClick r:id="rId2"/>
              </a:rPr>
              <a:t>h</a:t>
            </a:r>
            <a:r>
              <a:rPr lang="en-IN" sz="1600" dirty="0">
                <a:ea typeface="Calibri" panose="020F0502020204030204" pitchFamily="34" charset="0"/>
                <a:hlinkClick r:id="rId2"/>
              </a:rPr>
              <a:t>ttps://reactjs.org/docs/getting-started.html</a:t>
            </a:r>
            <a:endParaRPr lang="en-IN" sz="1600" b="0" i="0" u="sng" dirty="0">
              <a:solidFill>
                <a:srgbClr val="1967D2"/>
              </a:solidFill>
              <a:effectLst/>
              <a:ea typeface="Calibri" panose="020F0502020204030204" pitchFamily="34" charset="0"/>
              <a:hlinkClick r:id="rId3"/>
            </a:endParaRPr>
          </a:p>
          <a:p>
            <a:pPr lvl="1">
              <a:buFont typeface="Wingdings" panose="05000000000000000000" pitchFamily="2" charset="2"/>
              <a:buChar char="Ø"/>
            </a:pPr>
            <a:r>
              <a:rPr lang="en-IN" sz="1600" b="0" i="0" u="sng" dirty="0">
                <a:solidFill>
                  <a:srgbClr val="1967D2"/>
                </a:solidFill>
                <a:effectLst/>
                <a:ea typeface="Calibri" panose="020F0502020204030204" pitchFamily="34" charset="0"/>
                <a:hlinkClick r:id="rId4"/>
              </a:rPr>
              <a:t>https://sass-lang.com/documentation/</a:t>
            </a:r>
            <a:endParaRPr lang="en-IN" sz="1600" b="0" i="0" u="sng" dirty="0">
              <a:solidFill>
                <a:srgbClr val="1967D2"/>
              </a:solidFill>
              <a:effectLst/>
              <a:ea typeface="Calibri" panose="020F0502020204030204" pitchFamily="34" charset="0"/>
            </a:endParaRPr>
          </a:p>
          <a:p>
            <a:pPr lvl="1">
              <a:buFont typeface="Wingdings" panose="05000000000000000000" pitchFamily="2" charset="2"/>
              <a:buChar char="Ø"/>
            </a:pPr>
            <a:r>
              <a:rPr lang="en-IN" sz="1600" b="0" i="0" u="sng" dirty="0">
                <a:solidFill>
                  <a:srgbClr val="1967D2"/>
                </a:solidFill>
                <a:effectLst/>
                <a:ea typeface="Calibri" panose="020F0502020204030204" pitchFamily="34" charset="0"/>
                <a:hlinkClick r:id="rId5"/>
              </a:rPr>
              <a:t>https://reactrouter.com/en/main</a:t>
            </a:r>
            <a:endParaRPr lang="en-IN" sz="1600" i="0" u="sng" dirty="0">
              <a:solidFill>
                <a:srgbClr val="1967D2"/>
              </a:solidFill>
              <a:effectLst/>
              <a:ea typeface="Calibri" panose="020F0502020204030204" pitchFamily="34" charset="0"/>
            </a:endParaRPr>
          </a:p>
          <a:p>
            <a:pPr lvl="1">
              <a:buFont typeface="Wingdings" panose="05000000000000000000" pitchFamily="2" charset="2"/>
              <a:buChar char="Ø"/>
            </a:pPr>
            <a:r>
              <a:rPr lang="en-US" sz="1600" b="0" u="sng" strike="noStrike" spc="-1" dirty="0">
                <a:solidFill>
                  <a:srgbClr val="0000FF"/>
                </a:solidFill>
                <a:uFillTx/>
                <a:hlinkClick r:id="rId6"/>
              </a:rPr>
              <a:t>https://nodejs.org/en/docs/</a:t>
            </a:r>
            <a:endParaRPr lang="en-IN" sz="1600" spc="-1" dirty="0"/>
          </a:p>
          <a:p>
            <a:pPr lvl="1">
              <a:buFont typeface="Wingdings" panose="05000000000000000000" pitchFamily="2" charset="2"/>
              <a:buChar char="Ø"/>
            </a:pPr>
            <a:r>
              <a:rPr lang="en-US" sz="1600" b="0" u="sng" strike="noStrike" spc="-1" dirty="0">
                <a:solidFill>
                  <a:srgbClr val="0000FF"/>
                </a:solidFill>
                <a:uFillTx/>
                <a:hlinkClick r:id="rId7"/>
              </a:rPr>
              <a:t>https://www.mongodb.com/docs/</a:t>
            </a:r>
            <a:endParaRPr lang="en-IN" sz="1600" spc="-1" dirty="0"/>
          </a:p>
          <a:p>
            <a:pPr lvl="1">
              <a:buFont typeface="Wingdings" panose="05000000000000000000" pitchFamily="2" charset="2"/>
              <a:buChar char="Ø"/>
            </a:pPr>
            <a:r>
              <a:rPr lang="en-US" sz="1600" b="0" u="sng" strike="noStrike" spc="-1" dirty="0">
                <a:solidFill>
                  <a:srgbClr val="0000FF"/>
                </a:solidFill>
                <a:uFillTx/>
                <a:hlinkClick r:id="rId8"/>
              </a:rPr>
              <a:t>https://stackoverflow.com/</a:t>
            </a:r>
            <a:endParaRPr lang="en-IN" sz="1600" b="0" strike="noStrike" spc="-1" dirty="0"/>
          </a:p>
          <a:p>
            <a:pPr marL="389626" lvl="1" indent="0">
              <a:buNone/>
            </a:pPr>
            <a:br>
              <a:rPr lang="en-IN" sz="1600" dirty="0">
                <a:ea typeface="Calibri" panose="020F0502020204030204" pitchFamily="34" charset="0"/>
              </a:rPr>
            </a:br>
            <a:endParaRPr lang="en-IN" sz="1600" b="0" i="0" u="sng" dirty="0">
              <a:solidFill>
                <a:srgbClr val="1967D2"/>
              </a:solidFill>
              <a:effectLst/>
              <a:ea typeface="Calibri" panose="020F0502020204030204" pitchFamily="34" charset="0"/>
            </a:endParaRPr>
          </a:p>
          <a:p>
            <a:pPr>
              <a:buFont typeface="Wingdings" panose="05000000000000000000" pitchFamily="2" charset="2"/>
              <a:buChar char="Ø"/>
            </a:pPr>
            <a:endParaRPr lang="en-IN" sz="1600" u="sng" dirty="0">
              <a:solidFill>
                <a:srgbClr val="1967D2"/>
              </a:solidFill>
              <a:ea typeface="Calibri" panose="020F0502020204030204" pitchFamily="34" charset="0"/>
            </a:endParaRPr>
          </a:p>
          <a:p>
            <a:pPr>
              <a:buFont typeface="Wingdings" panose="05000000000000000000" pitchFamily="2" charset="2"/>
              <a:buChar char="Ø"/>
            </a:pPr>
            <a:endParaRPr lang="en-IN" sz="1600" dirty="0">
              <a:ea typeface="Calibri" panose="020F0502020204030204" pitchFamily="34" charset="0"/>
            </a:endParaRPr>
          </a:p>
          <a:p>
            <a:pPr>
              <a:buFont typeface="Wingdings" panose="05000000000000000000" pitchFamily="2" charset="2"/>
              <a:buChar char="Ø"/>
            </a:pPr>
            <a:endParaRPr lang="en-IN" sz="1600" dirty="0">
              <a:ea typeface="Calibri" panose="020F0502020204030204" pitchFamily="34" charset="0"/>
            </a:endParaRPr>
          </a:p>
          <a:p>
            <a:pPr marL="0" indent="0">
              <a:buNone/>
            </a:pPr>
            <a:endParaRPr lang="en-IN" sz="1600" dirty="0">
              <a:ea typeface="Calibri" panose="020F0502020204030204" pitchFamily="34" charset="0"/>
            </a:endParaRPr>
          </a:p>
          <a:p>
            <a:pPr>
              <a:buFont typeface="Wingdings" panose="05000000000000000000" pitchFamily="2" charset="2"/>
              <a:buChar char="Ø"/>
            </a:pPr>
            <a:endParaRPr lang="en-IN" sz="1600" dirty="0">
              <a:ea typeface="Calibri" panose="020F0502020204030204" pitchFamily="34" charset="0"/>
            </a:endParaRPr>
          </a:p>
        </p:txBody>
      </p:sp>
    </p:spTree>
    <p:extLst>
      <p:ext uri="{BB962C8B-B14F-4D97-AF65-F5344CB8AC3E}">
        <p14:creationId xmlns:p14="http://schemas.microsoft.com/office/powerpoint/2010/main" val="1083074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AE7C4-EEA6-AA05-3607-04398C723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201" y="1642441"/>
            <a:ext cx="5876925" cy="2743200"/>
          </a:xfrm>
          <a:prstGeom prst="rect">
            <a:avLst/>
          </a:prstGeom>
        </p:spPr>
      </p:pic>
    </p:spTree>
    <p:extLst>
      <p:ext uri="{BB962C8B-B14F-4D97-AF65-F5344CB8AC3E}">
        <p14:creationId xmlns:p14="http://schemas.microsoft.com/office/powerpoint/2010/main" val="350407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Technology</a:t>
            </a:r>
          </a:p>
        </p:txBody>
      </p:sp>
      <p:sp>
        <p:nvSpPr>
          <p:cNvPr id="3" name="Content Placeholder 2"/>
          <p:cNvSpPr>
            <a:spLocks noGrp="1"/>
          </p:cNvSpPr>
          <p:nvPr>
            <p:ph idx="1"/>
          </p:nvPr>
        </p:nvSpPr>
        <p:spPr>
          <a:xfrm>
            <a:off x="243254" y="704851"/>
            <a:ext cx="8708781" cy="4182836"/>
          </a:xfrm>
        </p:spPr>
        <p:txBody>
          <a:bodyPr/>
          <a:lstStyle/>
          <a:p>
            <a:pPr algn="just">
              <a:lnSpc>
                <a:spcPct val="125000"/>
              </a:lnSpc>
              <a:spcBef>
                <a:spcPts val="1800"/>
              </a:spcBef>
              <a:defRPr/>
            </a:pPr>
            <a:r>
              <a:rPr lang="en-US" sz="2200" dirty="0">
                <a:solidFill>
                  <a:srgbClr val="0000CC"/>
                </a:solidFill>
              </a:rPr>
              <a:t>Technology used for Project Development:</a:t>
            </a:r>
          </a:p>
          <a:p>
            <a:pPr lvl="1" algn="just">
              <a:lnSpc>
                <a:spcPct val="125000"/>
              </a:lnSpc>
              <a:spcBef>
                <a:spcPts val="600"/>
              </a:spcBef>
              <a:buFont typeface="Wingdings" panose="05000000000000000000" pitchFamily="2" charset="2"/>
              <a:buChar char="Ø"/>
              <a:defRPr/>
            </a:pPr>
            <a:r>
              <a:rPr lang="en-US" dirty="0">
                <a:solidFill>
                  <a:srgbClr val="C00000"/>
                </a:solidFill>
              </a:rPr>
              <a:t>Front-End: </a:t>
            </a:r>
            <a:r>
              <a:rPr lang="en-US" dirty="0"/>
              <a:t>HTML v5.0, CSS, ReactJS v18.2.0</a:t>
            </a:r>
          </a:p>
          <a:p>
            <a:pPr lvl="1" algn="just">
              <a:lnSpc>
                <a:spcPct val="125000"/>
              </a:lnSpc>
              <a:spcBef>
                <a:spcPts val="600"/>
              </a:spcBef>
              <a:buFont typeface="Wingdings" panose="05000000000000000000" pitchFamily="2" charset="2"/>
              <a:buChar char="Ø"/>
              <a:defRPr/>
            </a:pPr>
            <a:r>
              <a:rPr lang="en-US" dirty="0">
                <a:solidFill>
                  <a:srgbClr val="C00000"/>
                </a:solidFill>
              </a:rPr>
              <a:t>Back-End:</a:t>
            </a:r>
            <a:r>
              <a:rPr lang="en-US" dirty="0"/>
              <a:t> NodeJS v18.18.2, Express v4.18.2</a:t>
            </a:r>
          </a:p>
          <a:p>
            <a:pPr lvl="1" algn="just">
              <a:lnSpc>
                <a:spcPct val="125000"/>
              </a:lnSpc>
              <a:spcBef>
                <a:spcPts val="600"/>
              </a:spcBef>
              <a:buFont typeface="Wingdings" panose="05000000000000000000" pitchFamily="2" charset="2"/>
              <a:buChar char="Ø"/>
              <a:defRPr/>
            </a:pPr>
            <a:r>
              <a:rPr lang="en-US" dirty="0">
                <a:solidFill>
                  <a:srgbClr val="C00000"/>
                </a:solidFill>
              </a:rPr>
              <a:t>Integrated Development Environment (IDE):</a:t>
            </a:r>
            <a:r>
              <a:rPr lang="en-US" dirty="0"/>
              <a:t> VS Code</a:t>
            </a:r>
          </a:p>
          <a:p>
            <a:pPr lvl="1" algn="just">
              <a:lnSpc>
                <a:spcPct val="125000"/>
              </a:lnSpc>
              <a:spcBef>
                <a:spcPts val="600"/>
              </a:spcBef>
              <a:buFont typeface="Wingdings" panose="05000000000000000000" pitchFamily="2" charset="2"/>
              <a:buChar char="Ø"/>
              <a:defRPr/>
            </a:pPr>
            <a:r>
              <a:rPr lang="en-US" dirty="0">
                <a:solidFill>
                  <a:srgbClr val="C00000"/>
                </a:solidFill>
              </a:rPr>
              <a:t>Database:</a:t>
            </a:r>
            <a:r>
              <a:rPr lang="en-US" dirty="0"/>
              <a:t> MongoDB 6.1.0</a:t>
            </a:r>
          </a:p>
        </p:txBody>
      </p:sp>
      <p:pic>
        <p:nvPicPr>
          <p:cNvPr id="9" name="Picture 8">
            <a:extLst>
              <a:ext uri="{FF2B5EF4-FFF2-40B4-BE49-F238E27FC236}">
                <a16:creationId xmlns:a16="http://schemas.microsoft.com/office/drawing/2014/main" id="{2D87E635-DEBA-DB86-7126-4B0661E89E62}"/>
              </a:ext>
            </a:extLst>
          </p:cNvPr>
          <p:cNvPicPr>
            <a:picLocks noChangeAspect="1"/>
          </p:cNvPicPr>
          <p:nvPr/>
        </p:nvPicPr>
        <p:blipFill rotWithShape="1">
          <a:blip r:embed="rId3">
            <a:extLst>
              <a:ext uri="{28A0092B-C50C-407E-A947-70E740481C1C}">
                <a14:useLocalDpi xmlns:a14="http://schemas.microsoft.com/office/drawing/2010/main" val="0"/>
              </a:ext>
            </a:extLst>
          </a:blip>
          <a:srcRect l="10543" t="16216" r="9348" b="11091"/>
          <a:stretch/>
        </p:blipFill>
        <p:spPr>
          <a:xfrm>
            <a:off x="3876261" y="2912166"/>
            <a:ext cx="5267739" cy="1938130"/>
          </a:xfrm>
          <a:prstGeom prst="rect">
            <a:avLst/>
          </a:prstGeom>
        </p:spPr>
      </p:pic>
    </p:spTree>
    <p:extLst>
      <p:ext uri="{BB962C8B-B14F-4D97-AF65-F5344CB8AC3E}">
        <p14:creationId xmlns:p14="http://schemas.microsoft.com/office/powerpoint/2010/main" val="72957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0"/>
            <a:ext cx="7643446" cy="498872"/>
          </a:xfrm>
        </p:spPr>
        <p:txBody>
          <a:bodyPr/>
          <a:lstStyle/>
          <a:p>
            <a:pPr>
              <a:defRPr/>
            </a:pPr>
            <a:r>
              <a:rPr lang="en-US" sz="3400" dirty="0"/>
              <a:t>Project Modules </a:t>
            </a:r>
          </a:p>
        </p:txBody>
      </p:sp>
      <p:sp>
        <p:nvSpPr>
          <p:cNvPr id="3" name="Content Placeholder 2"/>
          <p:cNvSpPr>
            <a:spLocks noGrp="1"/>
          </p:cNvSpPr>
          <p:nvPr>
            <p:ph idx="1"/>
          </p:nvPr>
        </p:nvSpPr>
        <p:spPr>
          <a:xfrm>
            <a:off x="2117036" y="824948"/>
            <a:ext cx="6877878" cy="4034130"/>
          </a:xfrm>
        </p:spPr>
        <p:txBody>
          <a:bodyPr/>
          <a:lstStyle/>
          <a:p>
            <a:pPr>
              <a:buFont typeface="Wingdings" panose="05000000000000000000" pitchFamily="2" charset="2"/>
              <a:buChar char="Ø"/>
            </a:pPr>
            <a:r>
              <a:rPr lang="en-US" sz="1600" b="1" dirty="0"/>
              <a:t>Course Module:</a:t>
            </a:r>
          </a:p>
          <a:p>
            <a:pPr marL="340923" lvl="1" indent="0">
              <a:buNone/>
            </a:pPr>
            <a:r>
              <a:rPr lang="en-US" sz="1400" dirty="0"/>
              <a:t>This module is designed to manage and display information </a:t>
            </a:r>
            <a:r>
              <a:rPr lang="en-IN" sz="1400" dirty="0"/>
              <a:t>about different courses and its subjects</a:t>
            </a:r>
            <a:r>
              <a:rPr lang="en-US" sz="1400" dirty="0"/>
              <a:t>.</a:t>
            </a:r>
          </a:p>
          <a:p>
            <a:pPr>
              <a:buFont typeface="Wingdings" panose="05000000000000000000" pitchFamily="2" charset="2"/>
              <a:buChar char="Ø"/>
            </a:pPr>
            <a:r>
              <a:rPr lang="en-US" sz="1600" b="1" dirty="0"/>
              <a:t>Notice Module: </a:t>
            </a:r>
          </a:p>
          <a:p>
            <a:pPr marL="340923" lvl="1" indent="0">
              <a:buNone/>
            </a:pPr>
            <a:r>
              <a:rPr lang="en-US" sz="1400" dirty="0"/>
              <a:t>This module focuses on the storage, retrieval, and display of notices on the website.</a:t>
            </a:r>
          </a:p>
          <a:p>
            <a:pPr>
              <a:buFont typeface="Wingdings" panose="05000000000000000000" pitchFamily="2" charset="2"/>
              <a:buChar char="Ø"/>
            </a:pPr>
            <a:r>
              <a:rPr lang="en-US" sz="1600" b="1" dirty="0"/>
              <a:t>Image Module: </a:t>
            </a:r>
          </a:p>
          <a:p>
            <a:pPr marL="340923" lvl="1" indent="0">
              <a:buNone/>
            </a:pPr>
            <a:r>
              <a:rPr lang="en-US" sz="1400" dirty="0"/>
              <a:t>This module focuses on the storage, retrieval, and display of images on the website.</a:t>
            </a:r>
          </a:p>
          <a:p>
            <a:pPr>
              <a:buFont typeface="Wingdings" panose="05000000000000000000" pitchFamily="2" charset="2"/>
              <a:buChar char="Ø"/>
            </a:pPr>
            <a:r>
              <a:rPr lang="en-US" sz="1600" b="1" dirty="0"/>
              <a:t>Faculty Module:</a:t>
            </a:r>
          </a:p>
          <a:p>
            <a:pPr marL="340923" lvl="1" indent="0">
              <a:buNone/>
            </a:pPr>
            <a:r>
              <a:rPr lang="en-US" sz="1400" dirty="0"/>
              <a:t>This module showcases information about the university's teams, departments, or organizational structure.</a:t>
            </a:r>
          </a:p>
          <a:p>
            <a:pPr>
              <a:buFont typeface="Wingdings" panose="05000000000000000000" pitchFamily="2" charset="2"/>
              <a:buChar char="Ø"/>
            </a:pPr>
            <a:r>
              <a:rPr lang="en-US" sz="1600" b="1" dirty="0"/>
              <a:t>User Module:</a:t>
            </a:r>
          </a:p>
          <a:p>
            <a:pPr marL="340923" lvl="1" indent="0">
              <a:buNone/>
            </a:pPr>
            <a:r>
              <a:rPr lang="en-US" sz="1400" dirty="0"/>
              <a:t>The User module manages user-related functionalities, including authentication. </a:t>
            </a:r>
          </a:p>
          <a:p>
            <a:pPr>
              <a:buFont typeface="Wingdings" panose="05000000000000000000" pitchFamily="2" charset="2"/>
              <a:buChar char="Ø"/>
            </a:pPr>
            <a:r>
              <a:rPr lang="en-US" sz="1600" b="1" dirty="0"/>
              <a:t>Contact Us Module:</a:t>
            </a:r>
          </a:p>
          <a:p>
            <a:pPr marL="340923" lvl="1" indent="0">
              <a:buNone/>
            </a:pPr>
            <a:r>
              <a:rPr lang="en-US" sz="1400" dirty="0"/>
              <a:t>This module facilitates user interaction and inquiries by providing a "Contact Us" or feedback form.</a:t>
            </a:r>
          </a:p>
        </p:txBody>
      </p:sp>
      <p:pic>
        <p:nvPicPr>
          <p:cNvPr id="5" name="Picture 4">
            <a:extLst>
              <a:ext uri="{FF2B5EF4-FFF2-40B4-BE49-F238E27FC236}">
                <a16:creationId xmlns:a16="http://schemas.microsoft.com/office/drawing/2014/main" id="{A795A7BF-A803-7792-11B5-06035C33D5F3}"/>
              </a:ext>
            </a:extLst>
          </p:cNvPr>
          <p:cNvPicPr>
            <a:picLocks noChangeAspect="1"/>
          </p:cNvPicPr>
          <p:nvPr/>
        </p:nvPicPr>
        <p:blipFill>
          <a:blip r:embed="rId2"/>
          <a:stretch>
            <a:fillRect/>
          </a:stretch>
        </p:blipFill>
        <p:spPr>
          <a:xfrm>
            <a:off x="0" y="815009"/>
            <a:ext cx="2156791" cy="3937578"/>
          </a:xfrm>
          <a:prstGeom prst="rect">
            <a:avLst/>
          </a:prstGeom>
        </p:spPr>
      </p:pic>
    </p:spTree>
    <p:extLst>
      <p:ext uri="{BB962C8B-B14F-4D97-AF65-F5344CB8AC3E}">
        <p14:creationId xmlns:p14="http://schemas.microsoft.com/office/powerpoint/2010/main" val="215217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2197100"/>
            <a:ext cx="8178800" cy="736600"/>
          </a:xfrm>
          <a:solidFill>
            <a:srgbClr val="FFFFCC"/>
          </a:solidFill>
          <a:ln>
            <a:solidFill>
              <a:schemeClr val="tx1">
                <a:lumMod val="50000"/>
                <a:lumOff val="50000"/>
              </a:schemeClr>
            </a:solidFill>
          </a:ln>
        </p:spPr>
        <p:txBody>
          <a:bodyPr/>
          <a:lstStyle/>
          <a:p>
            <a:pPr marL="0" indent="0" algn="ctr">
              <a:spcBef>
                <a:spcPts val="0"/>
              </a:spcBef>
              <a:buNone/>
              <a:defRPr/>
            </a:pPr>
            <a:r>
              <a:rPr lang="en-US" sz="4000" b="1" dirty="0"/>
              <a:t>System Design</a:t>
            </a:r>
          </a:p>
        </p:txBody>
      </p:sp>
    </p:spTree>
    <p:extLst>
      <p:ext uri="{BB962C8B-B14F-4D97-AF65-F5344CB8AC3E}">
        <p14:creationId xmlns:p14="http://schemas.microsoft.com/office/powerpoint/2010/main" val="190968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AA98-B6F4-EE51-C54A-96136EC787E5}"/>
              </a:ext>
            </a:extLst>
          </p:cNvPr>
          <p:cNvSpPr>
            <a:spLocks noGrp="1"/>
          </p:cNvSpPr>
          <p:nvPr>
            <p:ph type="title"/>
          </p:nvPr>
        </p:nvSpPr>
        <p:spPr/>
        <p:txBody>
          <a:bodyPr/>
          <a:lstStyle/>
          <a:p>
            <a:r>
              <a:rPr lang="en-US" sz="3200" dirty="0"/>
              <a:t>Use Case Diagram</a:t>
            </a:r>
            <a:endParaRPr lang="en-IN" dirty="0"/>
          </a:p>
        </p:txBody>
      </p:sp>
      <p:pic>
        <p:nvPicPr>
          <p:cNvPr id="4" name="Picture 3">
            <a:extLst>
              <a:ext uri="{FF2B5EF4-FFF2-40B4-BE49-F238E27FC236}">
                <a16:creationId xmlns:a16="http://schemas.microsoft.com/office/drawing/2014/main" id="{E697C959-1CC5-A063-38CF-48BD0588E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02" y="691116"/>
            <a:ext cx="4561368" cy="4136065"/>
          </a:xfrm>
          <a:prstGeom prst="rect">
            <a:avLst/>
          </a:prstGeom>
        </p:spPr>
      </p:pic>
    </p:spTree>
    <p:extLst>
      <p:ext uri="{BB962C8B-B14F-4D97-AF65-F5344CB8AC3E}">
        <p14:creationId xmlns:p14="http://schemas.microsoft.com/office/powerpoint/2010/main" val="286450978"/>
      </p:ext>
    </p:extLst>
  </p:cSld>
  <p:clrMapOvr>
    <a:masterClrMapping/>
  </p:clrMapOvr>
</p:sld>
</file>

<file path=ppt/theme/theme1.xml><?xml version="1.0" encoding="utf-8"?>
<a:theme xmlns:a="http://schemas.openxmlformats.org/drawingml/2006/main" name="Presentation_MC_HR_141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17394</TotalTime>
  <Words>1636</Words>
  <Application>Microsoft Office PowerPoint</Application>
  <PresentationFormat>On-screen Show (16:9)</PresentationFormat>
  <Paragraphs>237</Paragraphs>
  <Slides>58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Söhne</vt:lpstr>
      <vt:lpstr>Times New Roman</vt:lpstr>
      <vt:lpstr>Wingdings</vt:lpstr>
      <vt:lpstr>Presentation_MC_HR_141004</vt:lpstr>
      <vt:lpstr>DISSERTATION ON EduHub - BVICAM Website (MCA – IV SEMESTER; BATCH 2022-24)  </vt:lpstr>
      <vt:lpstr>Contents</vt:lpstr>
      <vt:lpstr>Problem Description</vt:lpstr>
      <vt:lpstr>Aim and Objectives</vt:lpstr>
      <vt:lpstr>Methodology</vt:lpstr>
      <vt:lpstr>Technology</vt:lpstr>
      <vt:lpstr>Project Modules </vt:lpstr>
      <vt:lpstr>PowerPoint Presentation</vt:lpstr>
      <vt:lpstr>Use Case Diagram</vt:lpstr>
      <vt:lpstr>Data Flow Diagram (Level - 0)</vt:lpstr>
      <vt:lpstr>Data Flow Diagram (Level - 1)</vt:lpstr>
      <vt:lpstr>Entity-Relationship (E-R) Diagram</vt:lpstr>
      <vt:lpstr>Activity Diagram</vt:lpstr>
      <vt:lpstr>PowerPoint Presentation</vt:lpstr>
      <vt:lpstr>Screenshot – 1: Homepage</vt:lpstr>
      <vt:lpstr>Screenshot – 2: Homepage</vt:lpstr>
      <vt:lpstr>Screenshot – 3: Homepage</vt:lpstr>
      <vt:lpstr>Screenshot – 4: Homepage</vt:lpstr>
      <vt:lpstr>Screenshot – 5: Homepage</vt:lpstr>
      <vt:lpstr>Screenshot – 6: Notices Page</vt:lpstr>
      <vt:lpstr>Screenshot – 7: Notice (with image)</vt:lpstr>
      <vt:lpstr>Screenshot – 8: Notice (with file)</vt:lpstr>
      <vt:lpstr>Screenshot – 9: Types of Notices </vt:lpstr>
      <vt:lpstr>Screenshot – 10: Gallery</vt:lpstr>
      <vt:lpstr>Screenshot – 11: Feedback</vt:lpstr>
      <vt:lpstr>Screenshot – 12: Faculty Page</vt:lpstr>
      <vt:lpstr>Screenshot – 13: Faculty Details</vt:lpstr>
      <vt:lpstr>Screenshot – 14: Faculty Details</vt:lpstr>
      <vt:lpstr>Screenshot – 15: Support Staff Page</vt:lpstr>
      <vt:lpstr>Screenshot – 16: Subjects List</vt:lpstr>
      <vt:lpstr>Screenshot – 17: Course Materials</vt:lpstr>
      <vt:lpstr>Screenshot – 18: Course Materials</vt:lpstr>
      <vt:lpstr>Screenshot – 19: Course Materials</vt:lpstr>
      <vt:lpstr>Screenshot – 20: Login Page</vt:lpstr>
      <vt:lpstr>Screenshot – 21: Admin Dashboard</vt:lpstr>
      <vt:lpstr>Screenshot – 22: Add Faculty Details </vt:lpstr>
      <vt:lpstr>Screenshot – 23: Add Faculty Details </vt:lpstr>
      <vt:lpstr>Screenshot – 24: Manage Faculty</vt:lpstr>
      <vt:lpstr>Screenshot – 25: Add Image</vt:lpstr>
      <vt:lpstr>Screenshot – 26: Manage Images</vt:lpstr>
      <vt:lpstr>Screenshot – 27: Add Notice</vt:lpstr>
      <vt:lpstr>Screenshot – 28: Add Notice</vt:lpstr>
      <vt:lpstr>Screenshot – 29: Manage Notices</vt:lpstr>
      <vt:lpstr>Screenshot – 30: Create User</vt:lpstr>
      <vt:lpstr>Screenshot – 31: Manage Users</vt:lpstr>
      <vt:lpstr>Screenshot – 32: Assign Teacher</vt:lpstr>
      <vt:lpstr>Screenshot – 33: Manage Teachers</vt:lpstr>
      <vt:lpstr>Screenshot – 34: Contact Us Details </vt:lpstr>
      <vt:lpstr>Screenshot – 35: Change Password</vt:lpstr>
      <vt:lpstr>Screenshot – 36: Faculty Dashboard</vt:lpstr>
      <vt:lpstr>Screenshot – 37: Add Subject Material</vt:lpstr>
      <vt:lpstr>Screenshot – 38: Manage Subject Material</vt:lpstr>
      <vt:lpstr>Testing of the Project</vt:lpstr>
      <vt:lpstr>Testing of the Project</vt:lpstr>
      <vt:lpstr>Conclusion</vt:lpstr>
      <vt:lpstr>Future Scope</vt:lpstr>
      <vt:lpstr>Bibliography</vt:lpstr>
      <vt:lpstr>PowerPoint Presentation</vt:lpstr>
    </vt:vector>
  </TitlesOfParts>
  <Company>Capital 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Extreme Programming</dc:title>
  <dc:creator>Dr. Sunil Pratap Singh</dc:creator>
  <cp:lastModifiedBy>Vaibhav Aggarwal</cp:lastModifiedBy>
  <cp:revision>2348</cp:revision>
  <cp:lastPrinted>2018-05-30T05:31:50Z</cp:lastPrinted>
  <dcterms:created xsi:type="dcterms:W3CDTF">2000-01-06T15:07:49Z</dcterms:created>
  <dcterms:modified xsi:type="dcterms:W3CDTF">2024-05-25T18:12:27Z</dcterms:modified>
</cp:coreProperties>
</file>